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4" r:id="rId2"/>
    <p:sldId id="266" r:id="rId3"/>
    <p:sldId id="257" r:id="rId4"/>
    <p:sldId id="260" r:id="rId5"/>
    <p:sldId id="281" r:id="rId6"/>
    <p:sldId id="262" r:id="rId7"/>
    <p:sldId id="265" r:id="rId8"/>
    <p:sldId id="269" r:id="rId9"/>
    <p:sldId id="283" r:id="rId10"/>
    <p:sldId id="285" r:id="rId11"/>
    <p:sldId id="273" r:id="rId12"/>
    <p:sldId id="272" r:id="rId13"/>
    <p:sldId id="274" r:id="rId14"/>
    <p:sldId id="277" r:id="rId15"/>
    <p:sldId id="276" r:id="rId16"/>
    <p:sldId id="278" r:id="rId17"/>
    <p:sldId id="275" r:id="rId18"/>
    <p:sldId id="279" r:id="rId19"/>
    <p:sldId id="280" r:id="rId20"/>
    <p:sldId id="286" r:id="rId21"/>
    <p:sldId id="287" r:id="rId22"/>
    <p:sldId id="290" r:id="rId23"/>
    <p:sldId id="291" r:id="rId24"/>
    <p:sldId id="292" r:id="rId25"/>
    <p:sldId id="293" r:id="rId26"/>
    <p:sldId id="294" r:id="rId27"/>
    <p:sldId id="297" r:id="rId28"/>
    <p:sldId id="295" r:id="rId29"/>
    <p:sldId id="296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1928" autoAdjust="0"/>
  </p:normalViewPr>
  <p:slideViewPr>
    <p:cSldViewPr snapToGrid="0">
      <p:cViewPr varScale="1">
        <p:scale>
          <a:sx n="74" d="100"/>
          <a:sy n="74" d="100"/>
        </p:scale>
        <p:origin x="498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3EC48-BF87-4E77-B6C0-F0B574066D1C}" type="datetimeFigureOut">
              <a:rPr lang="es-ES" smtClean="0"/>
              <a:t>02/03/2017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83BD-3EED-4FAF-86B0-381B2BEA0F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2082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3.23, 24, 28 y 29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transition probability matrix and the expected reward vector for policy all possible deterministic policies (3.42 y 3.43)</a:t>
            </a:r>
            <a:endParaRPr lang="es-ES" baseline="0" dirty="0"/>
          </a:p>
          <a:p>
            <a:r>
              <a:rPr lang="es-ES" baseline="0" dirty="0"/>
              <a:t>La óptima sigue una </a:t>
            </a:r>
            <a:r>
              <a:rPr lang="es-ES" baseline="0" dirty="0" err="1"/>
              <a:t>greedy</a:t>
            </a:r>
            <a:r>
              <a:rPr lang="es-ES" baseline="0" dirty="0"/>
              <a:t> </a:t>
            </a:r>
            <a:r>
              <a:rPr lang="es-ES" baseline="0" dirty="0" err="1"/>
              <a:t>policy</a:t>
            </a:r>
            <a:r>
              <a:rPr lang="es-ES" baseline="0" dirty="0"/>
              <a:t> (3.56)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3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b="1" dirty="0"/>
              <a:t>Lío con la notación!!</a:t>
            </a:r>
          </a:p>
          <a:p>
            <a:endParaRPr lang="es-ES" sz="2000" b="1" dirty="0"/>
          </a:p>
          <a:p>
            <a:r>
              <a:rPr lang="es-ES" dirty="0"/>
              <a:t>A </a:t>
            </a:r>
            <a:r>
              <a:rPr lang="es-ES" dirty="0" err="1"/>
              <a:t>shorthand</a:t>
            </a:r>
            <a:r>
              <a:rPr lang="es-ES" dirty="0"/>
              <a:t> </a:t>
            </a:r>
            <a:r>
              <a:rPr lang="es-ES" dirty="0" err="1"/>
              <a:t>notation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notación taquigráfica</a:t>
            </a:r>
          </a:p>
          <a:p>
            <a:r>
              <a:rPr lang="es-ES" dirty="0" err="1"/>
              <a:t>Mapping</a:t>
            </a:r>
            <a:r>
              <a:rPr lang="es-ES" dirty="0"/>
              <a:t> que transforma la función de v a S en una función de Tv a S (FUNCIONAL)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10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366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09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Multiobjective</a:t>
            </a:r>
            <a:r>
              <a:rPr lang="es-ES" dirty="0"/>
              <a:t> = vector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638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diagram</a:t>
            </a:r>
            <a:r>
              <a:rPr lang="es-ES" baseline="0" dirty="0"/>
              <a:t> muestra las </a:t>
            </a:r>
            <a:r>
              <a:rPr lang="es-ES" baseline="0" dirty="0" err="1"/>
              <a:t>transition</a:t>
            </a:r>
            <a:r>
              <a:rPr lang="es-ES" baseline="0" dirty="0"/>
              <a:t> </a:t>
            </a:r>
            <a:r>
              <a:rPr lang="es-ES" baseline="0" dirty="0" err="1"/>
              <a:t>probabilities</a:t>
            </a:r>
            <a:r>
              <a:rPr lang="es-ES" baseline="0" dirty="0"/>
              <a:t> </a:t>
            </a:r>
            <a:r>
              <a:rPr lang="es-ES" baseline="0" dirty="0" err="1"/>
              <a:t>corresponding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controls</a:t>
            </a:r>
            <a:r>
              <a:rPr lang="es-ES" baseline="0" dirty="0"/>
              <a:t> u1 and u2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220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Nos hemos quitado la dependencia de la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y </a:t>
            </a:r>
            <a:r>
              <a:rPr lang="es-ES" dirty="0" err="1"/>
              <a:t>vamo</a:t>
            </a:r>
            <a:r>
              <a:rPr lang="es-ES" dirty="0"/>
              <a:t> a ver que se puede recuperar la </a:t>
            </a:r>
            <a:r>
              <a:rPr lang="es-ES" dirty="0" err="1"/>
              <a:t>polítcia</a:t>
            </a:r>
            <a:r>
              <a:rPr lang="es-ES" dirty="0"/>
              <a:t> a partir de 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30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3516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83BD-3EED-4FAF-86B0-381B2BEA0F3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46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670E-CC9B-4A64-A5F1-B205CDD15BA2}" type="datetime1">
              <a:rPr lang="es-ES" smtClean="0"/>
              <a:t>02/03/2017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51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CAD8-BB48-40E3-AA15-7640D3B67ACB}" type="datetime1">
              <a:rPr lang="es-ES" smtClean="0"/>
              <a:t>02/03/2017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40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952B-55C9-4302-A9EC-A212739E0065}" type="datetime1">
              <a:rPr lang="es-ES" smtClean="0"/>
              <a:t>02/03/2017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40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36787-E518-4445-8662-79251F01D449}" type="datetime1">
              <a:rPr lang="es-ES" smtClean="0"/>
              <a:t>02/03/2017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347583" y="6520126"/>
            <a:ext cx="2743200" cy="365125"/>
          </a:xfrm>
        </p:spPr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8200" y="1157288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1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FC71E-5CEE-46F8-8F6A-81FD23871AB4}" type="datetime1">
              <a:rPr lang="es-ES" smtClean="0"/>
              <a:t>02/03/2017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95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B02A-73AB-4E12-98EF-1F89406BC870}" type="datetime1">
              <a:rPr lang="es-ES" smtClean="0"/>
              <a:t>02/03/2017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02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64D3-11E0-4486-B61B-94B674F29B05}" type="datetime1">
              <a:rPr lang="es-ES" smtClean="0"/>
              <a:t>02/03/2017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587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B25E-82CB-4744-8DAF-B1947286A7DA}" type="datetime1">
              <a:rPr lang="es-ES" smtClean="0"/>
              <a:t>02/03/2017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44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127E2-92B6-4DAB-A24F-514F3641C32F}" type="datetime1">
              <a:rPr lang="es-ES" smtClean="0"/>
              <a:t>02/03/2017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45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56DD-A108-4A54-8F77-0DDC2039FCD3}" type="datetime1">
              <a:rPr lang="es-ES" smtClean="0"/>
              <a:t>02/03/2017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87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6D24-2414-4CCD-B625-B87ABA6FCD9D}" type="datetime1">
              <a:rPr lang="es-ES" smtClean="0"/>
              <a:t>02/03/2017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42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04A1D-381A-4348-90E7-88CCBF0FB855}" type="datetime1">
              <a:rPr lang="es-ES" smtClean="0"/>
              <a:t>02/03/2017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118D7-2433-4333-A38A-16DAD9676D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56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1.png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12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6.png"/><Relationship Id="rId5" Type="http://schemas.openxmlformats.org/officeDocument/2006/relationships/image" Target="../media/image111.png"/><Relationship Id="rId10" Type="http://schemas.openxmlformats.org/officeDocument/2006/relationships/image" Target="../media/image125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as a linear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(DP vs LP </a:t>
            </a:r>
            <a:r>
              <a:rPr lang="es-ES" dirty="0" err="1"/>
              <a:t>convergence</a:t>
            </a:r>
            <a:r>
              <a:rPr lang="es-ES" dirty="0"/>
              <a:t>)</a:t>
            </a:r>
          </a:p>
          <a:p>
            <a:r>
              <a:rPr lang="es-ES" dirty="0"/>
              <a:t>Dual </a:t>
            </a:r>
            <a:r>
              <a:rPr lang="es-ES" dirty="0" err="1"/>
              <a:t>representation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LP </a:t>
            </a:r>
            <a:r>
              <a:rPr lang="es-ES" dirty="0" err="1"/>
              <a:t>approach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(primal-dual </a:t>
            </a:r>
            <a:r>
              <a:rPr lang="es-ES" dirty="0" err="1"/>
              <a:t>comparison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(09/03/2017)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280535" y="6488668"/>
            <a:ext cx="363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DANIEL GARCÍA-OCAÑA HERNÁNDEZ</a:t>
            </a:r>
          </a:p>
        </p:txBody>
      </p:sp>
    </p:spTree>
    <p:extLst>
      <p:ext uri="{BB962C8B-B14F-4D97-AF65-F5344CB8AC3E}">
        <p14:creationId xmlns:p14="http://schemas.microsoft.com/office/powerpoint/2010/main" val="97107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s-ES" sz="2000" dirty="0" err="1"/>
                  <a:t>Now</a:t>
                </a:r>
                <a:r>
                  <a:rPr lang="es-ES" sz="2000" dirty="0"/>
                  <a:t>, </a:t>
                </a:r>
                <a:r>
                  <a:rPr lang="es-ES" sz="2000" dirty="0" err="1"/>
                  <a:t>we</a:t>
                </a:r>
                <a:r>
                  <a:rPr lang="es-ES" sz="2000" dirty="0"/>
                  <a:t> can use </a:t>
                </a:r>
                <a:r>
                  <a:rPr lang="es-ES" sz="2000" dirty="0" err="1"/>
                  <a:t>scalarization</a:t>
                </a:r>
                <a:r>
                  <a:rPr lang="es-ES" sz="2000" dirty="0"/>
                  <a:t> [</a:t>
                </a:r>
                <a:r>
                  <a:rPr lang="es-ES" sz="2000" dirty="0" err="1"/>
                  <a:t>Boyd</a:t>
                </a:r>
                <a:r>
                  <a:rPr lang="es-ES" sz="2000" dirty="0"/>
                  <a:t>, p. 178] </a:t>
                </a:r>
                <a:r>
                  <a:rPr lang="es-ES" sz="2000" dirty="0" err="1"/>
                  <a:t>for</a:t>
                </a:r>
                <a:r>
                  <a:rPr lang="es-ES" sz="2000" dirty="0"/>
                  <a:t> </a:t>
                </a:r>
                <a:r>
                  <a:rPr lang="es-ES" sz="2000" dirty="0" err="1"/>
                  <a:t>finding</a:t>
                </a:r>
                <a:r>
                  <a:rPr lang="es-ES" sz="2000" dirty="0"/>
                  <a:t> </a:t>
                </a:r>
                <a:r>
                  <a:rPr lang="es-ES" sz="2000" dirty="0" err="1"/>
                  <a:t>the</a:t>
                </a:r>
                <a:r>
                  <a:rPr lang="es-ES" sz="2000" dirty="0"/>
                  <a:t> Pareto </a:t>
                </a:r>
                <a:r>
                  <a:rPr lang="es-ES" sz="2000" dirty="0" err="1"/>
                  <a:t>optimal</a:t>
                </a:r>
                <a:r>
                  <a:rPr lang="es-ES" sz="2000" dirty="0"/>
                  <a:t> </a:t>
                </a:r>
                <a:r>
                  <a:rPr lang="es-ES" sz="2000" dirty="0" err="1"/>
                  <a:t>point</a:t>
                </a:r>
                <a:r>
                  <a:rPr lang="es-ES" sz="2000" dirty="0"/>
                  <a:t> of </a:t>
                </a:r>
                <a:r>
                  <a:rPr lang="es-ES" sz="2000" dirty="0" err="1"/>
                  <a:t>this</a:t>
                </a:r>
                <a:r>
                  <a:rPr lang="es-ES" sz="2000" dirty="0"/>
                  <a:t> vector </a:t>
                </a:r>
                <a:r>
                  <a:rPr lang="es-ES" sz="2000" dirty="0" err="1"/>
                  <a:t>optimization</a:t>
                </a:r>
                <a:r>
                  <a:rPr lang="es-ES" sz="2000" dirty="0"/>
                  <a:t> </a:t>
                </a:r>
                <a:r>
                  <a:rPr lang="en-GB" sz="2000" dirty="0"/>
                  <a:t>problem</a:t>
                </a:r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sz="1000" dirty="0"/>
              </a:p>
              <a:p>
                <a:pPr>
                  <a:lnSpc>
                    <a:spcPct val="100000"/>
                  </a:lnSpc>
                </a:pPr>
                <a:r>
                  <a:rPr lang="en-GB" sz="2000" dirty="0"/>
                  <a:t>For simplicity we choose </a:t>
                </a:r>
                <a14:m>
                  <m:oMath xmlns:m="http://schemas.openxmlformats.org/officeDocument/2006/math">
                    <m:r>
                      <a:rPr lang="es-ES" sz="1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800" dirty="0"/>
                  <a:t>, </a:t>
                </a:r>
                <a:r>
                  <a:rPr lang="en-GB" sz="2000" dirty="0"/>
                  <a:t>obtaining</a:t>
                </a:r>
              </a:p>
              <a:p>
                <a:pPr>
                  <a:lnSpc>
                    <a:spcPct val="100000"/>
                  </a:lnSpc>
                </a:pPr>
                <a:endParaRPr lang="en-GB" sz="24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300" dirty="0"/>
              </a:p>
              <a:p>
                <a:pPr>
                  <a:lnSpc>
                    <a:spcPct val="110000"/>
                  </a:lnSpc>
                </a:pPr>
                <a:endParaRPr lang="en-GB" sz="1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10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855" y="2385798"/>
                <a:ext cx="5406288" cy="9401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5690"/>
                <a:ext cx="5024581" cy="940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s-ES" sz="1600" b="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61" y="4264360"/>
                <a:ext cx="3761577" cy="582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/>
          <p:nvPr/>
        </p:nvCxnSpPr>
        <p:spPr>
          <a:xfrm>
            <a:off x="5807335" y="4564422"/>
            <a:ext cx="18684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085983" y="4242443"/>
            <a:ext cx="126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s-E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⋯1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s-E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⋯1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⋱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 smtClean="0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solidFill>
                                                              <a:schemeClr val="bg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s-ES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⋯1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1900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47" y="5497154"/>
                <a:ext cx="3399649" cy="102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|×|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ES" sz="1200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s-ES" sz="1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120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s-ES" sz="120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367" y="6381038"/>
                <a:ext cx="771558" cy="184666"/>
              </a:xfrm>
              <a:prstGeom prst="rect">
                <a:avLst/>
              </a:prstGeom>
              <a:blipFill>
                <a:blip r:embed="rId8"/>
                <a:stretch>
                  <a:fillRect l="-7087" t="-3333" r="-7087" b="-3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𝑟𝑒𝑤𝑎𝑟𝑑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345665"/>
                <a:ext cx="295593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ángulo 16"/>
              <p:cNvSpPr/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𝑡𝑟𝑎𝑛𝑠𝑖𝑡𝑖𝑜𝑛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7" name="Rectá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5809196"/>
                <a:ext cx="338515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/>
              <p:cNvSpPr/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d>
                        <m:dPr>
                          <m:begChr m:val="|"/>
                          <m:endChr m:val="|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8" name="Rectángu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64" y="6272727"/>
                <a:ext cx="3866636" cy="338554"/>
              </a:xfrm>
              <a:prstGeom prst="rect">
                <a:avLst/>
              </a:prstGeom>
              <a:blipFill>
                <a:blip r:embed="rId1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ángulo 18"/>
          <p:cNvSpPr/>
          <p:nvPr/>
        </p:nvSpPr>
        <p:spPr>
          <a:xfrm>
            <a:off x="887764" y="3929858"/>
            <a:ext cx="10173237" cy="1141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9061004" y="3660718"/>
            <a:ext cx="1998111" cy="2616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bIns="0">
            <a:spAutoFit/>
          </a:bodyPr>
          <a:lstStyle/>
          <a:p>
            <a:r>
              <a:rPr lang="es-ES" sz="1400" b="1" dirty="0"/>
              <a:t>DP </a:t>
            </a:r>
            <a:r>
              <a:rPr lang="es-ES" sz="1400" b="1" dirty="0" err="1"/>
              <a:t>formulation</a:t>
            </a:r>
            <a:r>
              <a:rPr lang="es-ES" sz="1400" b="1" dirty="0"/>
              <a:t> as </a:t>
            </a:r>
            <a:r>
              <a:rPr lang="es-ES" sz="1400" b="1" dirty="0" err="1"/>
              <a:t>an</a:t>
            </a:r>
            <a:r>
              <a:rPr lang="es-ES" sz="1400" b="1" dirty="0"/>
              <a:t> LP </a:t>
            </a:r>
          </a:p>
        </p:txBody>
      </p:sp>
    </p:spTree>
    <p:extLst>
      <p:ext uri="{BB962C8B-B14F-4D97-AF65-F5344CB8AC3E}">
        <p14:creationId xmlns:p14="http://schemas.microsoft.com/office/powerpoint/2010/main" val="76381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(IV)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82547"/>
          </a:xfrm>
        </p:spPr>
        <p:txBody>
          <a:bodyPr>
            <a:normAutofit/>
          </a:bodyPr>
          <a:lstStyle/>
          <a:p>
            <a:r>
              <a:rPr lang="en-GB" sz="2400" dirty="0"/>
              <a:t>In order to </a:t>
            </a:r>
            <a:r>
              <a:rPr lang="en-GB" sz="2400" dirty="0" err="1"/>
              <a:t>summar</a:t>
            </a:r>
            <a:endParaRPr lang="en-GB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50536" r="21320" b="33696"/>
          <a:stretch/>
        </p:blipFill>
        <p:spPr>
          <a:xfrm>
            <a:off x="838201" y="1554480"/>
            <a:ext cx="4333967" cy="180000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900823" y="3949569"/>
            <a:ext cx="2213437" cy="372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/>
          <a:srcRect t="10210" b="11879"/>
          <a:stretch/>
        </p:blipFill>
        <p:spPr>
          <a:xfrm>
            <a:off x="838199" y="3645251"/>
            <a:ext cx="7316946" cy="3240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66747" r="21320" b="26272"/>
          <a:stretch/>
        </p:blipFill>
        <p:spPr>
          <a:xfrm>
            <a:off x="6585121" y="1554480"/>
            <a:ext cx="4111647" cy="756000"/>
          </a:xfrm>
          <a:prstGeom prst="rect">
            <a:avLst/>
          </a:prstGeom>
        </p:spPr>
      </p:pic>
      <p:grpSp>
        <p:nvGrpSpPr>
          <p:cNvPr id="34" name="Grupo 33"/>
          <p:cNvGrpSpPr/>
          <p:nvPr/>
        </p:nvGrpSpPr>
        <p:grpSpPr>
          <a:xfrm>
            <a:off x="7063790" y="2310480"/>
            <a:ext cx="3330991" cy="1434826"/>
            <a:chOff x="7096837" y="2479072"/>
            <a:chExt cx="3330991" cy="1434826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6"/>
            <a:srcRect l="4155" t="9230" b="24423"/>
            <a:stretch/>
          </p:blipFill>
          <p:spPr>
            <a:xfrm>
              <a:off x="7096837" y="2479072"/>
              <a:ext cx="3330991" cy="1219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uadroTexto 31"/>
                <p:cNvSpPr txBox="1"/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2" name="CuadroTexto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6393" y="3698454"/>
                  <a:ext cx="29129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3404" r="-21277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uadroTexto 32"/>
                <p:cNvSpPr txBox="1"/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33" name="CuadroTexto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534" y="3698454"/>
                  <a:ext cx="287707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1277" r="-23404" b="-34286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/>
              <p:cNvSpPr txBox="1"/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600" dirty="0"/>
                  <a:t>State </a:t>
                </a:r>
                <a:r>
                  <a:rPr lang="es-ES" sz="1600" dirty="0" err="1"/>
                  <a:t>transition</a:t>
                </a:r>
                <a:r>
                  <a:rPr lang="es-ES" sz="1600" dirty="0"/>
                  <a:t> </a:t>
                </a:r>
                <a:r>
                  <a:rPr lang="es-ES" sz="1600" dirty="0" err="1"/>
                  <a:t>diagram</a:t>
                </a: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35" name="Cuadro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05" y="3717579"/>
                <a:ext cx="4191276" cy="338554"/>
              </a:xfrm>
              <a:prstGeom prst="rect">
                <a:avLst/>
              </a:prstGeom>
              <a:blipFill>
                <a:blip r:embed="rId9"/>
                <a:stretch>
                  <a:fillRect l="-873" t="-5455" b="-236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174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as a linear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  <a:p>
            <a:r>
              <a:rPr lang="es-ES" b="1" dirty="0"/>
              <a:t>EXAMPLE (I): RANDOM WALK PROBLEM (DP VS LP CONVERGENCE)</a:t>
            </a:r>
          </a:p>
          <a:p>
            <a:r>
              <a:rPr lang="es-ES" dirty="0"/>
              <a:t>Dual </a:t>
            </a:r>
            <a:r>
              <a:rPr lang="es-ES" dirty="0" err="1"/>
              <a:t>representation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LP </a:t>
            </a:r>
            <a:r>
              <a:rPr lang="es-ES" dirty="0" err="1"/>
              <a:t>approach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(primal-dual </a:t>
            </a:r>
            <a:r>
              <a:rPr lang="es-ES" dirty="0" err="1"/>
              <a:t>comparison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(09/03/2017)</a:t>
            </a:r>
          </a:p>
          <a:p>
            <a:pPr marL="0" indent="0">
              <a:buNone/>
            </a:pPr>
            <a:endParaRPr lang="es-ES" dirty="0"/>
          </a:p>
          <a:p>
            <a:endParaRPr lang="es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54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r>
              <a:rPr lang="es-ES" sz="4100" dirty="0"/>
              <a:t>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300" dirty="0"/>
                  <a:t>All episodes start in the </a:t>
                </a:r>
                <a:r>
                  <a:rPr lang="en-GB" sz="2300" dirty="0" err="1"/>
                  <a:t>center</a:t>
                </a:r>
                <a:r>
                  <a:rPr lang="en-GB" sz="2300" dirty="0"/>
                  <a:t> state, C, and proceed either left or right by one state on each step, with equal probability.</a:t>
                </a:r>
              </a:p>
              <a:p>
                <a:r>
                  <a:rPr lang="en-GB" sz="2300" dirty="0"/>
                  <a:t>Episodes terminates either on the extreme left or the extreme right.</a:t>
                </a:r>
              </a:p>
              <a:p>
                <a:r>
                  <a:rPr lang="en-GB" sz="2300" dirty="0"/>
                  <a:t>When an episode terminates on the right, a reward of +1 occurs; all other rewards are 0.</a:t>
                </a:r>
              </a:p>
              <a:p>
                <a:r>
                  <a:rPr lang="en-GB" sz="2300" dirty="0"/>
                  <a:t>Consider </a:t>
                </a:r>
                <a14:m>
                  <m:oMath xmlns:m="http://schemas.openxmlformats.org/officeDocument/2006/math"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3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GB" sz="2300" dirty="0"/>
              </a:p>
              <a:p>
                <a:r>
                  <a:rPr lang="en-GB" sz="2300" dirty="0"/>
                  <a:t>Goal: compute the state-value function for every state and obtain the optimal policy by means of: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Dynamic programming approach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GB" sz="1900" dirty="0"/>
                  <a:t>Linear programming approach 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715" r="-2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5643826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683250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027101" y="5802947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</p:spTree>
    <p:extLst>
      <p:ext uri="{BB962C8B-B14F-4D97-AF65-F5344CB8AC3E}">
        <p14:creationId xmlns:p14="http://schemas.microsoft.com/office/powerpoint/2010/main" val="208112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2"/>
          <p:cNvSpPr txBox="1">
            <a:spLocks/>
          </p:cNvSpPr>
          <p:nvPr/>
        </p:nvSpPr>
        <p:spPr>
          <a:xfrm>
            <a:off x="838198" y="2570993"/>
            <a:ext cx="5275999" cy="356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Transition</a:t>
            </a:r>
            <a:r>
              <a:rPr lang="es-ES" sz="2000" dirty="0"/>
              <a:t> </a:t>
            </a:r>
            <a:r>
              <a:rPr lang="es-ES" sz="2000" dirty="0" err="1"/>
              <a:t>probability</a:t>
            </a:r>
            <a:r>
              <a:rPr lang="es-ES" sz="2000" dirty="0"/>
              <a:t> </a:t>
            </a:r>
            <a:r>
              <a:rPr lang="es-ES" sz="2000" dirty="0" err="1"/>
              <a:t>matrix</a:t>
            </a:r>
            <a:endParaRPr lang="es-ES" sz="20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r>
              <a:rPr lang="es-ES" sz="4100" dirty="0"/>
              <a:t>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 err="1"/>
              <a:t>Reward</a:t>
            </a:r>
            <a:r>
              <a:rPr lang="es-ES" sz="2000" dirty="0"/>
              <a:t> vector (</a:t>
            </a:r>
            <a:r>
              <a:rPr lang="es-ES" sz="2000" dirty="0" err="1"/>
              <a:t>expected</a:t>
            </a:r>
            <a:r>
              <a:rPr lang="es-ES" sz="2000" dirty="0"/>
              <a:t> </a:t>
            </a:r>
            <a:r>
              <a:rPr lang="es-ES" sz="2000" dirty="0" err="1"/>
              <a:t>value</a:t>
            </a:r>
            <a:r>
              <a:rPr lang="es-ES" sz="2000" dirty="0"/>
              <a:t> of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reward</a:t>
            </a:r>
            <a:r>
              <a:rPr lang="es-ES" sz="2000" dirty="0"/>
              <a:t> </a:t>
            </a:r>
            <a:r>
              <a:rPr lang="es-ES" sz="2000" dirty="0" err="1"/>
              <a:t>for</a:t>
            </a:r>
            <a:r>
              <a:rPr lang="es-ES" sz="2000" dirty="0"/>
              <a:t> </a:t>
            </a:r>
            <a:r>
              <a:rPr lang="es-ES" sz="2000" dirty="0" err="1"/>
              <a:t>any</a:t>
            </a:r>
            <a:r>
              <a:rPr lang="es-ES" sz="2000" dirty="0"/>
              <a:t> </a:t>
            </a:r>
            <a:r>
              <a:rPr lang="es-ES" sz="2000" dirty="0" err="1"/>
              <a:t>transition</a:t>
            </a:r>
            <a:r>
              <a:rPr lang="es-ES" sz="2000" dirty="0"/>
              <a:t> </a:t>
            </a:r>
            <a:r>
              <a:rPr lang="es-ES" sz="2000" dirty="0" err="1"/>
              <a:t>from</a:t>
            </a:r>
            <a:r>
              <a:rPr lang="es-ES" sz="2000" dirty="0"/>
              <a:t> </a:t>
            </a:r>
            <a:r>
              <a:rPr lang="es-ES" sz="2000" dirty="0" err="1"/>
              <a:t>some</a:t>
            </a:r>
            <a:r>
              <a:rPr lang="es-ES" sz="2000" dirty="0"/>
              <a:t> </a:t>
            </a:r>
            <a:r>
              <a:rPr lang="es-ES" sz="2000" dirty="0" err="1"/>
              <a:t>state-action</a:t>
            </a:r>
            <a:r>
              <a:rPr lang="es-ES" sz="2000" dirty="0"/>
              <a:t> </a:t>
            </a:r>
            <a:r>
              <a:rPr lang="es-ES" sz="2000" dirty="0" err="1"/>
              <a:t>pair</a:t>
            </a:r>
            <a:r>
              <a:rPr lang="es-ES" sz="2000" dirty="0"/>
              <a:t>)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14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6" y="6013272"/>
            <a:ext cx="5953125" cy="8763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683249" y="6172393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027100" y="6172393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81" y="2008175"/>
            <a:ext cx="6200182" cy="324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5404" t="927"/>
          <a:stretch/>
        </p:blipFill>
        <p:spPr>
          <a:xfrm>
            <a:off x="7224163" y="2035471"/>
            <a:ext cx="4126838" cy="324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2976343"/>
            <a:ext cx="2787956" cy="2880000"/>
          </a:xfrm>
          <a:prstGeom prst="rect">
            <a:avLst/>
          </a:prstGeom>
        </p:spPr>
      </p:pic>
      <p:sp>
        <p:nvSpPr>
          <p:cNvPr id="13" name="Marcador de contenido 2"/>
          <p:cNvSpPr txBox="1">
            <a:spLocks/>
          </p:cNvSpPr>
          <p:nvPr/>
        </p:nvSpPr>
        <p:spPr>
          <a:xfrm>
            <a:off x="6287946" y="2570993"/>
            <a:ext cx="5275999" cy="356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/>
              <a:t>Initial</a:t>
            </a:r>
            <a:r>
              <a:rPr lang="es-ES" sz="2000" dirty="0"/>
              <a:t> </a:t>
            </a:r>
            <a:r>
              <a:rPr lang="es-ES" sz="2000" dirty="0" err="1"/>
              <a:t>policy</a:t>
            </a:r>
            <a:r>
              <a:rPr lang="es-ES" sz="2000" dirty="0"/>
              <a:t> </a:t>
            </a:r>
            <a:r>
              <a:rPr lang="es-ES" sz="2000" dirty="0" err="1"/>
              <a:t>matrix</a:t>
            </a:r>
            <a:endParaRPr lang="es-ES" sz="2000" dirty="0"/>
          </a:p>
          <a:p>
            <a:pPr marL="0" indent="0">
              <a:buNone/>
            </a:pPr>
            <a:endParaRPr lang="es-ES" sz="20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249" y="3490463"/>
            <a:ext cx="4973023" cy="1980000"/>
          </a:xfrm>
          <a:prstGeom prst="rect">
            <a:avLst/>
          </a:prstGeom>
        </p:spPr>
      </p:pic>
      <p:cxnSp>
        <p:nvCxnSpPr>
          <p:cNvPr id="16" name="Conector recto 15"/>
          <p:cNvCxnSpPr/>
          <p:nvPr/>
        </p:nvCxnSpPr>
        <p:spPr>
          <a:xfrm>
            <a:off x="838198" y="2468655"/>
            <a:ext cx="106122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095998" y="2625585"/>
            <a:ext cx="0" cy="3285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38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r>
              <a:rPr lang="es-ES" sz="4100" dirty="0"/>
              <a:t> (DP) (I)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DP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iteration</a:t>
            </a:r>
            <a:r>
              <a:rPr lang="es-ES" dirty="0"/>
              <a:t>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15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2233927" y="3194011"/>
                <a:ext cx="3073698" cy="1753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(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𝐷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)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𝑣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𝐸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𝑣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𝑇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2)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.6561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.729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.81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.9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927" y="3194011"/>
                <a:ext cx="3073698" cy="1753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6" y="6013272"/>
            <a:ext cx="5953125" cy="8763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683249" y="6172393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027100" y="6172393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5048313" y="4070630"/>
            <a:ext cx="1691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4847255" y="3679229"/>
                <a:ext cx="21244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55" y="3679229"/>
                <a:ext cx="2124434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6862506" y="2253530"/>
                <a:ext cx="2562946" cy="3634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𝑞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𝐷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)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𝑞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𝐷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𝑙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)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𝑟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𝑙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𝑟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𝑙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.6561</m:t>
                                          </m:r>
                                        </m:e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.729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0.5905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.81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0.6561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.9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0.729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0.81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506" y="2253530"/>
                <a:ext cx="2562946" cy="3634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955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r>
              <a:rPr lang="es-ES" sz="4100" dirty="0"/>
              <a:t> (DP)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greedy</a:t>
            </a:r>
            <a:r>
              <a:rPr lang="es-ES" dirty="0"/>
              <a:t> </a:t>
            </a:r>
            <a:r>
              <a:rPr lang="es-ES" dirty="0" err="1"/>
              <a:t>policy</a:t>
            </a:r>
            <a:r>
              <a:rPr lang="es-ES" dirty="0"/>
              <a:t>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6" y="6013272"/>
            <a:ext cx="5953125" cy="8763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683249" y="6172393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027100" y="6172393"/>
            <a:ext cx="468000" cy="46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838200" y="2271440"/>
                <a:ext cx="2562946" cy="3634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𝑞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𝐷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)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𝑞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𝐷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𝑙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)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𝑟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𝑙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𝑟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𝑙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.6561</m:t>
                                          </m:r>
                                        </m:e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.729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0.5905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.81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0.6561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.9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0.729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0.81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71440"/>
                <a:ext cx="2562946" cy="3634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994" y="3314724"/>
            <a:ext cx="3105000" cy="720000"/>
          </a:xfrm>
          <a:prstGeom prst="rect">
            <a:avLst/>
          </a:prstGeom>
        </p:spPr>
      </p:pic>
      <p:cxnSp>
        <p:nvCxnSpPr>
          <p:cNvPr id="13" name="Conector recto de flecha 12"/>
          <p:cNvCxnSpPr>
            <a:stCxn id="15" idx="3"/>
          </p:cNvCxnSpPr>
          <p:nvPr/>
        </p:nvCxnSpPr>
        <p:spPr>
          <a:xfrm>
            <a:off x="3401146" y="4088540"/>
            <a:ext cx="3340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6977842" y="3299189"/>
                <a:ext cx="5073248" cy="1578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842" y="3299189"/>
                <a:ext cx="5073248" cy="1578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457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3600" dirty="0" err="1"/>
              <a:t>random</a:t>
            </a:r>
            <a:r>
              <a:rPr lang="es-ES" sz="3600" dirty="0"/>
              <a:t> </a:t>
            </a:r>
            <a:r>
              <a:rPr lang="es-ES" sz="3600" dirty="0" err="1"/>
              <a:t>walk</a:t>
            </a:r>
            <a:r>
              <a:rPr lang="es-ES" sz="3600" dirty="0"/>
              <a:t> </a:t>
            </a:r>
            <a:r>
              <a:rPr lang="es-ES" sz="3600" dirty="0" err="1"/>
              <a:t>problem</a:t>
            </a:r>
            <a:r>
              <a:rPr lang="es-ES" sz="3600" dirty="0"/>
              <a:t> (LP)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Solving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LP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CVX...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17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241352" y="3016588"/>
                <a:ext cx="3073698" cy="1753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𝑣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(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𝐷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)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𝑣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𝐸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𝑣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𝑇</m:t>
                                                              </m:r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2)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.6561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.729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.81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.9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52" y="3016588"/>
                <a:ext cx="3073698" cy="17532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de flecha 5"/>
          <p:cNvCxnSpPr/>
          <p:nvPr/>
        </p:nvCxnSpPr>
        <p:spPr>
          <a:xfrm>
            <a:off x="2987498" y="3893207"/>
            <a:ext cx="820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868990" y="2076106"/>
                <a:ext cx="2562946" cy="3634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𝐶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𝑞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𝐷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𝑟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)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𝑞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(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𝐷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𝑙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)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𝑟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𝐸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𝑙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𝑟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𝑞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(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2,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𝑙</m:t>
                                                                  </m:r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)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.6561</m:t>
                                          </m:r>
                                        </m:e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.729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0.5905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.81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0.6561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m:rPr>
                                                                <m:brk m:alnAt="7"/>
                                                              </m:r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.9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0.729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m:rPr>
                                                                      <m:brk m:alnAt="7"/>
                                                                    </m:r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0.81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eqArr>
                                                                <m:eqArrPr>
                                                                  <m:ctrlP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eqArrPr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  <m:e>
                                                                  <m:r>
                                                                    <a:rPr lang="es-ES" sz="1600" b="0" i="1" smtClean="0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eqAr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990" y="2076106"/>
                <a:ext cx="2562946" cy="3634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7036278" y="3109671"/>
                <a:ext cx="4952125" cy="1578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𝛱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278" y="3109671"/>
                <a:ext cx="4952125" cy="1578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cto de flecha 10"/>
          <p:cNvCxnSpPr/>
          <p:nvPr/>
        </p:nvCxnSpPr>
        <p:spPr>
          <a:xfrm>
            <a:off x="6459233" y="3885429"/>
            <a:ext cx="481510" cy="1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1340745" y="6122156"/>
                <a:ext cx="1704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745" y="6122156"/>
                <a:ext cx="1704506" cy="276999"/>
              </a:xfrm>
              <a:prstGeom prst="rect">
                <a:avLst/>
              </a:prstGeom>
              <a:blipFill>
                <a:blip r:embed="rId5"/>
                <a:stretch>
                  <a:fillRect r="-2500" b="-173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4574550" y="6059962"/>
                <a:ext cx="1884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550" y="6059962"/>
                <a:ext cx="1884683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8569998" y="6029823"/>
                <a:ext cx="19467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𝛱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𝐷𝑃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𝛱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98" y="6029823"/>
                <a:ext cx="19467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ángulo 15"/>
          <p:cNvSpPr/>
          <p:nvPr/>
        </p:nvSpPr>
        <p:spPr>
          <a:xfrm>
            <a:off x="1148478" y="5988878"/>
            <a:ext cx="9368270" cy="5175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0354" y="31133"/>
            <a:ext cx="4354435" cy="2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as a linear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(DP vs LP </a:t>
            </a:r>
            <a:r>
              <a:rPr lang="es-ES" dirty="0" err="1"/>
              <a:t>convergence</a:t>
            </a:r>
            <a:r>
              <a:rPr lang="es-ES" dirty="0"/>
              <a:t>)</a:t>
            </a:r>
          </a:p>
          <a:p>
            <a:r>
              <a:rPr lang="es-ES" b="1" dirty="0"/>
              <a:t>DUAL REPRESENTATION OF THE LP APPROACH</a:t>
            </a:r>
          </a:p>
          <a:p>
            <a:r>
              <a:rPr lang="es-ES" dirty="0" err="1"/>
              <a:t>Example</a:t>
            </a:r>
            <a:r>
              <a:rPr lang="es-ES" dirty="0"/>
              <a:t> (II):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(primal-dual </a:t>
            </a:r>
            <a:r>
              <a:rPr lang="es-ES" dirty="0" err="1"/>
              <a:t>comparison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(09/03/2017)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9017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Dual </a:t>
            </a:r>
            <a:r>
              <a:rPr lang="es-ES" sz="4100" dirty="0" err="1"/>
              <a:t>representation</a:t>
            </a:r>
            <a:r>
              <a:rPr lang="es-ES" sz="4100" dirty="0"/>
              <a:t> of </a:t>
            </a:r>
            <a:r>
              <a:rPr lang="es-ES" sz="4100" dirty="0" err="1"/>
              <a:t>the</a:t>
            </a:r>
            <a:r>
              <a:rPr lang="es-ES" sz="4100" dirty="0"/>
              <a:t> LP </a:t>
            </a:r>
            <a:r>
              <a:rPr lang="es-ES" sz="4100" dirty="0" err="1"/>
              <a:t>approach</a:t>
            </a:r>
            <a:r>
              <a:rPr lang="es-ES" sz="4100" dirty="0"/>
              <a:t>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 dirty="0"/>
                  <a:t>Dual representation allow us to obtain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A formulation independent of the value function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GB" sz="2000" dirty="0"/>
                  <a:t>A problem which is always concave (Lagrange dual function [Boyd, p. 216])</a:t>
                </a:r>
              </a:p>
              <a:p>
                <a:r>
                  <a:rPr lang="en-GB" sz="2400" dirty="0"/>
                  <a:t>Dual updates usually</a:t>
                </a:r>
                <a:r>
                  <a:rPr lang="en-GB" sz="2000" b="1" baseline="30000" dirty="0"/>
                  <a:t>1</a:t>
                </a:r>
                <a:r>
                  <a:rPr lang="en-GB" sz="2400" dirty="0"/>
                  <a:t> converge where primal updates can and often do diverge.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300" dirty="0"/>
                  <a:t>Instead of 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300" dirty="0"/>
                  <a:t>, let us minimize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300" dirty="0"/>
                  <a:t> over </a:t>
                </a:r>
                <a14:m>
                  <m:oMath xmlns:m="http://schemas.openxmlformats.org/officeDocument/2006/math"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300" dirty="0"/>
                  <a:t>, where </a:t>
                </a:r>
                <a14:m>
                  <m:oMath xmlns:m="http://schemas.openxmlformats.org/officeDocument/2006/math"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300" dirty="0"/>
                  <a:t> is a vector </a:t>
                </a:r>
                <a14:m>
                  <m:oMath xmlns:m="http://schemas.openxmlformats.org/officeDocument/2006/math"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GB" sz="2300" dirty="0"/>
                  <a:t> of probability distribution over the initial state (</a:t>
                </a:r>
                <a14:m>
                  <m:oMath xmlns:m="http://schemas.openxmlformats.org/officeDocument/2006/math"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3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s-E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300" dirty="0"/>
                  <a:t>).</a:t>
                </a:r>
              </a:p>
              <a:p>
                <a:endParaRPr lang="en-GB" sz="2400" dirty="0"/>
              </a:p>
              <a:p>
                <a:endParaRPr lang="en-GB" sz="1050" dirty="0"/>
              </a:p>
              <a:p>
                <a:r>
                  <a:rPr lang="en-GB" sz="2300" dirty="0"/>
                  <a:t>The Lagrangian of this primal problem, with dual variable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s-E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300" dirty="0"/>
                  <a:t> is given by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47" r="-14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19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838200" y="6335460"/>
            <a:ext cx="874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baseline="30000" dirty="0"/>
              <a:t>1</a:t>
            </a:r>
            <a:r>
              <a:rPr lang="en-GB" dirty="0"/>
              <a:t>Except in the case of gradient-based off-policy updates with linear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4215211" y="4216881"/>
                <a:ext cx="3761577" cy="683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d>
                              <m:d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func>
                              <m:func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</m:e>
                                  <m: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</m:fName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func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11" y="4216881"/>
                <a:ext cx="3761577" cy="683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790848" y="5532783"/>
                <a:ext cx="4610301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848" y="5532783"/>
                <a:ext cx="4610301" cy="281937"/>
              </a:xfrm>
              <a:prstGeom prst="rect">
                <a:avLst/>
              </a:prstGeom>
              <a:blipFill>
                <a:blip r:embed="rId4"/>
                <a:stretch>
                  <a:fillRect t="-6522" b="-3478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98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DYNAMIC PROGRAMMING REVIEW</a:t>
            </a:r>
          </a:p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as a linear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(DP vs LP </a:t>
            </a:r>
            <a:r>
              <a:rPr lang="es-ES" dirty="0" err="1"/>
              <a:t>convergence</a:t>
            </a:r>
            <a:r>
              <a:rPr lang="es-ES" dirty="0"/>
              <a:t>)</a:t>
            </a:r>
          </a:p>
          <a:p>
            <a:r>
              <a:rPr lang="es-ES" dirty="0"/>
              <a:t>Dual </a:t>
            </a:r>
            <a:r>
              <a:rPr lang="es-ES" dirty="0" err="1"/>
              <a:t>representation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LP </a:t>
            </a:r>
            <a:r>
              <a:rPr lang="es-ES" dirty="0" err="1"/>
              <a:t>approach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(primal-dual </a:t>
            </a:r>
            <a:r>
              <a:rPr lang="es-ES" dirty="0" err="1"/>
              <a:t>comparison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(09/03/2017)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08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Dual </a:t>
            </a:r>
            <a:r>
              <a:rPr lang="es-ES" sz="4100" dirty="0" err="1"/>
              <a:t>representation</a:t>
            </a:r>
            <a:r>
              <a:rPr lang="es-ES" sz="4100" dirty="0"/>
              <a:t> of </a:t>
            </a:r>
            <a:r>
              <a:rPr lang="es-ES" sz="4100" dirty="0" err="1"/>
              <a:t>the</a:t>
            </a:r>
            <a:r>
              <a:rPr lang="es-ES" sz="4100" dirty="0"/>
              <a:t> LP </a:t>
            </a:r>
            <a:r>
              <a:rPr lang="es-ES" sz="4100" dirty="0" err="1"/>
              <a:t>approach</a:t>
            </a:r>
            <a:r>
              <a:rPr lang="es-ES" sz="4100" dirty="0"/>
              <a:t> (II)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300" dirty="0"/>
              <a:t>The Lagrange dual function is defined as</a:t>
            </a:r>
          </a:p>
          <a:p>
            <a:endParaRPr lang="en-GB" sz="2400" dirty="0"/>
          </a:p>
          <a:p>
            <a:r>
              <a:rPr lang="en-GB" sz="2300" dirty="0"/>
              <a:t>The first order condition for minimizing the Lagrangian over the primal variable v is given by</a:t>
            </a:r>
          </a:p>
          <a:p>
            <a:endParaRPr lang="en-GB" sz="2300" dirty="0"/>
          </a:p>
          <a:p>
            <a:r>
              <a:rPr lang="en-GB" sz="2300" dirty="0"/>
              <a:t>Hence,</a:t>
            </a:r>
          </a:p>
          <a:p>
            <a:endParaRPr lang="en-GB" sz="2300" dirty="0"/>
          </a:p>
          <a:p>
            <a:endParaRPr lang="en-GB" sz="2300" dirty="0"/>
          </a:p>
          <a:p>
            <a:r>
              <a:rPr lang="en-GB" sz="2300" dirty="0"/>
              <a:t>Therefore, the dual problem is given by</a:t>
            </a:r>
          </a:p>
          <a:p>
            <a:endParaRPr lang="en-GB" sz="23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20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5049655" y="2010691"/>
                <a:ext cx="2092689" cy="388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55" y="2010691"/>
                <a:ext cx="2092689" cy="388696"/>
              </a:xfrm>
              <a:prstGeom prst="rect">
                <a:avLst/>
              </a:prstGeom>
              <a:blipFill>
                <a:blip r:embed="rId2"/>
                <a:stretch>
                  <a:fillRect l="-2326" b="-1406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4120554" y="3194667"/>
                <a:ext cx="3950890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554" y="3194667"/>
                <a:ext cx="3950890" cy="281937"/>
              </a:xfrm>
              <a:prstGeom prst="rect">
                <a:avLst/>
              </a:prstGeom>
              <a:blipFill>
                <a:blip r:embed="rId3"/>
                <a:stretch>
                  <a:fillRect l="-1080" t="-4348" r="-926" b="-2391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3933901" y="4038435"/>
                <a:ext cx="4324196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s-ES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Ξ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d>
                                      <m:d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d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sSup>
                                      <m:sSup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𝒫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s-ES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01" y="4038435"/>
                <a:ext cx="4324196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4240968" y="5596716"/>
                <a:ext cx="3761577" cy="1055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maximize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s-E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𝑠𝑢𝑏𝑗𝑒𝑐𝑡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𝑡𝑜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Ξ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E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968" y="5596716"/>
                <a:ext cx="3761577" cy="1055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4056158" y="5512159"/>
            <a:ext cx="4137543" cy="11982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505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Why</a:t>
            </a:r>
            <a:r>
              <a:rPr lang="es-ES" sz="4100" dirty="0"/>
              <a:t> </a:t>
            </a:r>
            <a:r>
              <a:rPr lang="es-ES" sz="4100" dirty="0" err="1"/>
              <a:t>using</a:t>
            </a:r>
            <a:r>
              <a:rPr lang="es-ES" sz="4100" dirty="0"/>
              <a:t> dual </a:t>
            </a:r>
            <a:r>
              <a:rPr lang="es-ES" sz="4100" dirty="0" err="1"/>
              <a:t>representation</a:t>
            </a:r>
            <a:r>
              <a:rPr lang="es-ES" sz="4100" dirty="0"/>
              <a:t>?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3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3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denote the solution to the primal problem,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3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sz="23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300" dirty="0"/>
                  <a:t> the solution to the dual one. By strong duality, we know that the optimal objective value of the dual equals the optimal objective value of the primal</a:t>
                </a:r>
              </a:p>
              <a:p>
                <a:endParaRPr lang="en-GB" sz="2300" dirty="0"/>
              </a:p>
              <a:p>
                <a:r>
                  <a:rPr lang="en-GB" sz="2300" dirty="0"/>
                  <a:t>Before unrolling the left side of previous equality, we introduce the optimal discounted stationary distributions over states conditioned on the initial state </a:t>
                </a:r>
                <a14:m>
                  <m:oMath xmlns:m="http://schemas.openxmlformats.org/officeDocument/2006/math">
                    <m:r>
                      <a:rPr lang="es-ES" sz="23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s-ES" sz="2300" b="0" dirty="0"/>
              </a:p>
              <a:p>
                <a:endParaRPr lang="en-GB" sz="1600" dirty="0"/>
              </a:p>
              <a:p>
                <a:endParaRPr lang="en-GB" sz="1200" dirty="0"/>
              </a:p>
              <a:p>
                <a:r>
                  <a:rPr lang="en-GB" sz="2300" dirty="0"/>
                  <a:t>Now, by using the following relationship that can be found in [Sutton, p. 3]</a:t>
                </a:r>
              </a:p>
              <a:p>
                <a:pPr marL="0" indent="0">
                  <a:buNone/>
                </a:pPr>
                <a:endParaRPr lang="en-GB" sz="4400" dirty="0"/>
              </a:p>
              <a:p>
                <a:pPr marL="0" indent="0">
                  <a:buNone/>
                </a:pPr>
                <a:r>
                  <a:rPr lang="en-GB" sz="2300" dirty="0"/>
                  <a:t>   we can proceed to unroll the previous strong duality equality.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6" t="-1715" b="-13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21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4942447" y="2632265"/>
                <a:ext cx="2307105" cy="415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447" y="2632265"/>
                <a:ext cx="2307105" cy="415755"/>
              </a:xfrm>
              <a:prstGeom prst="rect">
                <a:avLst/>
              </a:prstGeom>
              <a:blipFill>
                <a:blip r:embed="rId4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886" y="3730517"/>
            <a:ext cx="4086225" cy="790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784" y="4899326"/>
            <a:ext cx="36861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47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Why</a:t>
            </a:r>
            <a:r>
              <a:rPr lang="es-ES" sz="4100" dirty="0"/>
              <a:t> </a:t>
            </a:r>
            <a:r>
              <a:rPr lang="es-ES" sz="4100" dirty="0" err="1"/>
              <a:t>using</a:t>
            </a:r>
            <a:r>
              <a:rPr lang="es-ES" sz="4100" dirty="0"/>
              <a:t> dual </a:t>
            </a:r>
            <a:r>
              <a:rPr lang="es-ES" sz="4100" dirty="0" err="1"/>
              <a:t>representation</a:t>
            </a:r>
            <a:r>
              <a:rPr lang="es-ES" sz="4100" dirty="0"/>
              <a:t>?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79"/>
                <a:ext cx="10515600" cy="5678828"/>
              </a:xfrm>
            </p:spPr>
            <p:txBody>
              <a:bodyPr>
                <a:normAutofit/>
              </a:bodyPr>
              <a:lstStyle/>
              <a:p>
                <a:r>
                  <a:rPr lang="es-ES" sz="2000" dirty="0"/>
                  <a:t>Unrolling </a:t>
                </a:r>
                <a:r>
                  <a:rPr lang="es-ES" sz="2000" dirty="0" err="1"/>
                  <a:t>the</a:t>
                </a:r>
                <a:r>
                  <a:rPr lang="es-ES" sz="2000" dirty="0"/>
                  <a:t> </a:t>
                </a:r>
                <a:r>
                  <a:rPr lang="es-ES" sz="2000" b="1" dirty="0" err="1"/>
                  <a:t>left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side</a:t>
                </a:r>
                <a:r>
                  <a:rPr lang="es-ES" sz="2000" dirty="0"/>
                  <a:t>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s-E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sup>
                    </m:sSup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2000" dirty="0"/>
                  <a:t>:</a:t>
                </a:r>
              </a:p>
              <a:p>
                <a:endParaRPr lang="en-GB" sz="4000" dirty="0"/>
              </a:p>
              <a:p>
                <a:pPr marL="0" indent="0">
                  <a:buNone/>
                </a:pPr>
                <a:r>
                  <a:rPr lang="en-GB" sz="2000" dirty="0"/>
                  <a:t>    where</a:t>
                </a:r>
              </a:p>
              <a:p>
                <a:pPr marL="0" indent="0">
                  <a:buNone/>
                </a:pPr>
                <a:endParaRPr lang="en-GB" sz="3600" dirty="0"/>
              </a:p>
              <a:p>
                <a:pPr marL="0" indent="0">
                  <a:buNone/>
                </a:pPr>
                <a:endParaRPr lang="en-GB" sz="800" dirty="0"/>
              </a:p>
              <a:p>
                <a:r>
                  <a:rPr lang="es-ES" sz="2000" dirty="0"/>
                  <a:t>Unrolling </a:t>
                </a:r>
                <a:r>
                  <a:rPr lang="es-ES" sz="2000" dirty="0" err="1"/>
                  <a:t>the</a:t>
                </a:r>
                <a:r>
                  <a:rPr lang="es-ES" sz="2000" dirty="0"/>
                  <a:t> </a:t>
                </a:r>
                <a:r>
                  <a:rPr lang="es-ES" sz="2000" b="1" dirty="0" err="1"/>
                  <a:t>right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side</a:t>
                </a:r>
                <a:r>
                  <a:rPr lang="es-ES" sz="2000" dirty="0"/>
                  <a:t>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s-E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sup>
                    </m:sSup>
                    <m:r>
                      <a:rPr lang="es-E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2000" dirty="0"/>
                  <a:t>: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    where</a:t>
                </a:r>
              </a:p>
              <a:p>
                <a:pPr marL="0" indent="0">
                  <a:buNone/>
                </a:pPr>
                <a:endParaRPr lang="en-GB" sz="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000" dirty="0"/>
                  <a:t>We know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sz="2000" dirty="0"/>
                  <a:t> and [Wang, p. 4] shows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endParaRPr lang="en-GB" sz="2000" dirty="0"/>
              </a:p>
              <a:p>
                <a:endParaRPr lang="en-GB" sz="23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79"/>
                <a:ext cx="10515600" cy="5678828"/>
              </a:xfrm>
              <a:blipFill>
                <a:blip r:embed="rId3"/>
                <a:stretch>
                  <a:fillRect l="-522" t="-2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22</a:t>
            </a:fld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3091111"/>
            <a:ext cx="7296150" cy="666750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1634142" y="2047661"/>
            <a:ext cx="8830173" cy="700287"/>
            <a:chOff x="1634142" y="2300330"/>
            <a:chExt cx="8830173" cy="700287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5"/>
            <a:srcRect b="57611"/>
            <a:stretch/>
          </p:blipFill>
          <p:spPr>
            <a:xfrm>
              <a:off x="1634142" y="2325777"/>
              <a:ext cx="6038850" cy="553138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5"/>
            <a:srcRect l="21733" t="46335" r="30052"/>
            <a:stretch/>
          </p:blipFill>
          <p:spPr>
            <a:xfrm>
              <a:off x="7552673" y="2300330"/>
              <a:ext cx="2911642" cy="700287"/>
            </a:xfrm>
            <a:prstGeom prst="rect">
              <a:avLst/>
            </a:prstGeom>
          </p:spPr>
        </p:pic>
      </p:grpSp>
      <p:grpSp>
        <p:nvGrpSpPr>
          <p:cNvPr id="14" name="Grupo 13"/>
          <p:cNvGrpSpPr/>
          <p:nvPr/>
        </p:nvGrpSpPr>
        <p:grpSpPr>
          <a:xfrm>
            <a:off x="3179342" y="4403839"/>
            <a:ext cx="5761123" cy="708683"/>
            <a:chOff x="1780673" y="4394859"/>
            <a:chExt cx="5761123" cy="708683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6"/>
            <a:srcRect r="4920" b="50080"/>
            <a:stretch/>
          </p:blipFill>
          <p:spPr>
            <a:xfrm>
              <a:off x="1780673" y="4394859"/>
              <a:ext cx="3332748" cy="67043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6"/>
            <a:srcRect l="17252" t="49920" r="1627"/>
            <a:stretch/>
          </p:blipFill>
          <p:spPr>
            <a:xfrm>
              <a:off x="4698331" y="4430955"/>
              <a:ext cx="2843465" cy="672587"/>
            </a:xfrm>
            <a:prstGeom prst="rect">
              <a:avLst/>
            </a:prstGeom>
          </p:spPr>
        </p:pic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325" y="5384527"/>
            <a:ext cx="4705350" cy="7048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1902" y="6947557"/>
            <a:ext cx="3000375" cy="2857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1190" y="6918982"/>
            <a:ext cx="2143125" cy="314325"/>
          </a:xfrm>
          <a:prstGeom prst="rect">
            <a:avLst/>
          </a:prstGeom>
        </p:spPr>
      </p:pic>
      <p:sp>
        <p:nvSpPr>
          <p:cNvPr id="5" name="Cerrar llave 4"/>
          <p:cNvSpPr/>
          <p:nvPr/>
        </p:nvSpPr>
        <p:spPr>
          <a:xfrm>
            <a:off x="8819521" y="4403839"/>
            <a:ext cx="517434" cy="21197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9443546" y="4725072"/>
                <a:ext cx="256320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dirty="0"/>
                  <a:t>We can </a:t>
                </a:r>
                <a:r>
                  <a:rPr lang="es-ES" dirty="0" err="1"/>
                  <a:t>see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ES" dirty="0"/>
                  <a:t> as a </a:t>
                </a:r>
                <a:r>
                  <a:rPr lang="es-ES" dirty="0" err="1"/>
                  <a:t>joint</a:t>
                </a:r>
                <a:r>
                  <a:rPr lang="es-ES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 </a:t>
                </a:r>
                <a:r>
                  <a:rPr lang="es-ES" dirty="0" err="1"/>
                  <a:t>distribution</a:t>
                </a:r>
                <a:r>
                  <a:rPr lang="es-ES" dirty="0"/>
                  <a:t> </a:t>
                </a:r>
                <a:r>
                  <a:rPr lang="es-ES" dirty="0" err="1"/>
                  <a:t>over</a:t>
                </a:r>
                <a:r>
                  <a:rPr lang="es-ES" dirty="0"/>
                  <a:t> </a:t>
                </a:r>
                <a:r>
                  <a:rPr lang="es-ES" dirty="0" err="1"/>
                  <a:t>state-action</a:t>
                </a:r>
                <a:r>
                  <a:rPr lang="es-ES" dirty="0"/>
                  <a:t> </a:t>
                </a:r>
                <a:r>
                  <a:rPr lang="es-ES" dirty="0" err="1"/>
                  <a:t>pairs</a:t>
                </a:r>
                <a:r>
                  <a:rPr lang="es-ES" dirty="0"/>
                  <a:t>, </a:t>
                </a:r>
                <a:r>
                  <a:rPr lang="es-ES" dirty="0" err="1"/>
                  <a:t>been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E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also</a:t>
                </a:r>
                <a:r>
                  <a:rPr lang="es-ES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</a:t>
                </a:r>
                <a:r>
                  <a:rPr lang="es-ES" dirty="0" err="1"/>
                  <a:t>distributions</a:t>
                </a:r>
                <a:r>
                  <a:rPr lang="es-ES" dirty="0"/>
                  <a:t>.</a:t>
                </a:r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546" y="4725072"/>
                <a:ext cx="2563208" cy="1477328"/>
              </a:xfrm>
              <a:prstGeom prst="rect">
                <a:avLst/>
              </a:prstGeom>
              <a:blipFill>
                <a:blip r:embed="rId10"/>
                <a:stretch>
                  <a:fillRect l="-1900" t="-2066" r="-1900" b="-57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n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72956" y="4817217"/>
            <a:ext cx="56578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9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Why</a:t>
            </a:r>
            <a:r>
              <a:rPr lang="es-ES" sz="4100" dirty="0"/>
              <a:t> </a:t>
            </a:r>
            <a:r>
              <a:rPr lang="es-ES" sz="4100" dirty="0" err="1"/>
              <a:t>using</a:t>
            </a:r>
            <a:r>
              <a:rPr lang="es-ES" sz="4100" dirty="0"/>
              <a:t> dual </a:t>
            </a:r>
            <a:r>
              <a:rPr lang="es-ES" sz="4100" dirty="0" err="1"/>
              <a:t>representation</a:t>
            </a:r>
            <a:r>
              <a:rPr lang="es-ES" sz="4100" dirty="0"/>
              <a:t>?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5303520"/>
          </a:xfrm>
        </p:spPr>
        <p:txBody>
          <a:bodyPr>
            <a:normAutofit/>
          </a:bodyPr>
          <a:lstStyle/>
          <a:p>
            <a:r>
              <a:rPr lang="es-ES" sz="2000" dirty="0" err="1"/>
              <a:t>Using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two</a:t>
            </a:r>
            <a:r>
              <a:rPr lang="es-ES" sz="2000" dirty="0"/>
              <a:t> </a:t>
            </a:r>
            <a:r>
              <a:rPr lang="es-ES" sz="2000" dirty="0" err="1"/>
              <a:t>unrolls</a:t>
            </a:r>
            <a:r>
              <a:rPr lang="es-ES" sz="2000" dirty="0"/>
              <a:t> and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strong</a:t>
            </a:r>
            <a:r>
              <a:rPr lang="es-ES" sz="2000" dirty="0"/>
              <a:t> </a:t>
            </a:r>
            <a:r>
              <a:rPr lang="es-ES" sz="2000" dirty="0" err="1"/>
              <a:t>duality</a:t>
            </a:r>
            <a:r>
              <a:rPr lang="es-ES" sz="2000" dirty="0"/>
              <a:t> </a:t>
            </a:r>
            <a:r>
              <a:rPr lang="es-ES" sz="2000" dirty="0" err="1"/>
              <a:t>condition</a:t>
            </a:r>
            <a:r>
              <a:rPr lang="es-ES" sz="2000" dirty="0"/>
              <a:t>, </a:t>
            </a:r>
            <a:r>
              <a:rPr lang="es-ES" sz="2000" dirty="0" err="1"/>
              <a:t>we</a:t>
            </a:r>
            <a:r>
              <a:rPr lang="es-ES" sz="2000" dirty="0"/>
              <a:t> </a:t>
            </a:r>
            <a:r>
              <a:rPr lang="es-ES" sz="2000" dirty="0" err="1"/>
              <a:t>have</a:t>
            </a: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conclude that we can obtain the optimal policy from the optimal dual variable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 algn="ctr">
              <a:buNone/>
            </a:pPr>
            <a:endParaRPr lang="en-US" sz="2000" b="1" i="1" dirty="0"/>
          </a:p>
          <a:p>
            <a:endParaRPr lang="en-GB" sz="23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2000320"/>
            <a:ext cx="5524500" cy="619125"/>
          </a:xfrm>
          <a:prstGeom prst="rect">
            <a:avLst/>
          </a:prstGeom>
        </p:spPr>
      </p:pic>
      <p:grpSp>
        <p:nvGrpSpPr>
          <p:cNvPr id="23" name="Grupo 22"/>
          <p:cNvGrpSpPr/>
          <p:nvPr/>
        </p:nvGrpSpPr>
        <p:grpSpPr>
          <a:xfrm>
            <a:off x="2985165" y="3856357"/>
            <a:ext cx="5824751" cy="2195447"/>
            <a:chOff x="3033499" y="3903260"/>
            <a:chExt cx="5824751" cy="21954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uadroTexto 18"/>
                <p:cNvSpPr txBox="1"/>
                <p:nvPr/>
              </p:nvSpPr>
              <p:spPr>
                <a:xfrm>
                  <a:off x="3169976" y="4050247"/>
                  <a:ext cx="5390866" cy="674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E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s-E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s-E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𝒜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nary>
                          </m:den>
                        </m:f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19" name="CuadroTexto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9976" y="4050247"/>
                  <a:ext cx="5390866" cy="67460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uadroTexto 20"/>
            <p:cNvSpPr txBox="1"/>
            <p:nvPr/>
          </p:nvSpPr>
          <p:spPr>
            <a:xfrm>
              <a:off x="3033499" y="5175377"/>
              <a:ext cx="56638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While the primal linear problem searches the optimal value, the dual formulation searches in the policy space</a:t>
              </a:r>
              <a:endParaRPr lang="en-GB" sz="1400" b="1" i="1" dirty="0"/>
            </a:p>
            <a:p>
              <a:endParaRPr lang="es-ES" dirty="0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3033499" y="3903260"/>
              <a:ext cx="5824751" cy="200622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5" name="Conector recto 24"/>
          <p:cNvCxnSpPr/>
          <p:nvPr/>
        </p:nvCxnSpPr>
        <p:spPr>
          <a:xfrm>
            <a:off x="3249559" y="5104262"/>
            <a:ext cx="5244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211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as a linear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(DP vs LP </a:t>
            </a:r>
            <a:r>
              <a:rPr lang="es-ES" dirty="0" err="1"/>
              <a:t>convergence</a:t>
            </a:r>
            <a:r>
              <a:rPr lang="es-ES" dirty="0"/>
              <a:t>)</a:t>
            </a:r>
          </a:p>
          <a:p>
            <a:r>
              <a:rPr lang="es-ES" dirty="0"/>
              <a:t>Dual </a:t>
            </a:r>
            <a:r>
              <a:rPr lang="es-ES" dirty="0" err="1"/>
              <a:t>representation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LP </a:t>
            </a:r>
            <a:r>
              <a:rPr lang="es-ES" dirty="0" err="1"/>
              <a:t>approach</a:t>
            </a:r>
            <a:endParaRPr lang="es-ES" dirty="0"/>
          </a:p>
          <a:p>
            <a:r>
              <a:rPr lang="es-ES" sz="2600" b="1" dirty="0"/>
              <a:t>EXAMPLE (II): RANDOM WALK PROBLEM (PRIMAL-DUAL COMPARISON)</a:t>
            </a:r>
          </a:p>
          <a:p>
            <a:r>
              <a:rPr lang="es-ES" sz="2400" dirty="0" err="1"/>
              <a:t>Future</a:t>
            </a:r>
            <a:r>
              <a:rPr lang="es-ES" sz="2400" dirty="0"/>
              <a:t> </a:t>
            </a:r>
            <a:r>
              <a:rPr lang="es-ES" sz="2400" dirty="0" err="1"/>
              <a:t>lines</a:t>
            </a:r>
            <a:r>
              <a:rPr lang="es-ES" sz="2400" dirty="0"/>
              <a:t> (09/03/2017)</a:t>
            </a:r>
            <a:endParaRPr lang="es-ES" sz="2600" b="1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418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Example</a:t>
            </a:r>
            <a:r>
              <a:rPr lang="es-ES" sz="4100" dirty="0"/>
              <a:t>: </a:t>
            </a:r>
            <a:r>
              <a:rPr lang="es-ES" sz="4100" dirty="0" err="1"/>
              <a:t>random</a:t>
            </a:r>
            <a:r>
              <a:rPr lang="es-ES" sz="4100" dirty="0"/>
              <a:t> </a:t>
            </a:r>
            <a:r>
              <a:rPr lang="es-ES" sz="4100" dirty="0" err="1"/>
              <a:t>walk</a:t>
            </a:r>
            <a:r>
              <a:rPr lang="es-ES" sz="4100" dirty="0"/>
              <a:t> </a:t>
            </a:r>
            <a:r>
              <a:rPr lang="es-ES" sz="4100" dirty="0" err="1"/>
              <a:t>problem</a:t>
            </a:r>
            <a:r>
              <a:rPr lang="es-ES" sz="4100" dirty="0"/>
              <a:t> (I)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25</a:t>
            </a:fld>
            <a:endParaRPr lang="es-ES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4480"/>
            <a:ext cx="4457700" cy="2428875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5721494" y="3138488"/>
            <a:ext cx="5390866" cy="3038475"/>
            <a:chOff x="5721494" y="3138488"/>
            <a:chExt cx="5390866" cy="3038475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1446" y="3138488"/>
              <a:ext cx="742950" cy="3038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uadroTexto 8"/>
                <p:cNvSpPr txBox="1"/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s-E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s-E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𝒜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nary>
                          </m:den>
                        </m:f>
                      </m:oMath>
                    </m:oMathPara>
                  </a14:m>
                  <a:endParaRPr lang="es-ES" dirty="0"/>
                </a:p>
              </p:txBody>
            </p:sp>
          </mc:Choice>
          <mc:Fallback xmlns="">
            <p:sp>
              <p:nvSpPr>
                <p:cNvPr id="9" name="CuadroTexto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4" y="4460557"/>
                  <a:ext cx="5390866" cy="466090"/>
                </a:xfrm>
                <a:prstGeom prst="rect">
                  <a:avLst/>
                </a:prstGeom>
                <a:blipFill>
                  <a:blip r:embed="rId5"/>
                  <a:stretch>
                    <a:fillRect t="-26316" b="-114474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ector recto de flecha 10"/>
            <p:cNvCxnSpPr/>
            <p:nvPr/>
          </p:nvCxnSpPr>
          <p:spPr>
            <a:xfrm>
              <a:off x="7017306" y="5156057"/>
              <a:ext cx="2678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ángulo 12"/>
          <p:cNvSpPr/>
          <p:nvPr/>
        </p:nvSpPr>
        <p:spPr>
          <a:xfrm>
            <a:off x="5508697" y="2936383"/>
            <a:ext cx="6057900" cy="34644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9721870" y="5551961"/>
            <a:ext cx="875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a1 = </a:t>
            </a:r>
            <a:r>
              <a:rPr lang="es-ES" sz="1400" dirty="0" err="1"/>
              <a:t>right</a:t>
            </a:r>
            <a:endParaRPr lang="es-ES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0568923" y="5544481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a2 = </a:t>
            </a:r>
            <a:r>
              <a:rPr lang="es-ES" sz="1400" dirty="0" err="1"/>
              <a:t>left</a:t>
            </a:r>
            <a:endParaRPr lang="es-ES" sz="14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137" y="3682116"/>
            <a:ext cx="1521110" cy="1951217"/>
          </a:xfrm>
          <a:prstGeom prst="rect">
            <a:avLst/>
          </a:prstGeom>
        </p:spPr>
      </p:pic>
      <p:cxnSp>
        <p:nvCxnSpPr>
          <p:cNvPr id="19" name="Conector recto de flecha 18"/>
          <p:cNvCxnSpPr/>
          <p:nvPr/>
        </p:nvCxnSpPr>
        <p:spPr>
          <a:xfrm>
            <a:off x="8744755" y="2446986"/>
            <a:ext cx="1280382" cy="110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6973515" y="2023421"/>
            <a:ext cx="359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ATTENTION: ¿</a:t>
            </a:r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chosen</a:t>
            </a:r>
            <a:r>
              <a:rPr lang="es-ES" dirty="0"/>
              <a:t> µ?</a:t>
            </a:r>
          </a:p>
        </p:txBody>
      </p:sp>
    </p:spTree>
    <p:extLst>
      <p:ext uri="{BB962C8B-B14F-4D97-AF65-F5344CB8AC3E}">
        <p14:creationId xmlns:p14="http://schemas.microsoft.com/office/powerpoint/2010/main" val="88445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/>
              <a:t>(II)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26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/>
              <p:cNvSpPr txBox="1"/>
              <p:nvPr/>
            </p:nvSpPr>
            <p:spPr>
              <a:xfrm>
                <a:off x="2767617" y="1629993"/>
                <a:ext cx="5622693" cy="1578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𝛱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𝑃𝑅𝐼𝑀𝐴𝐿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3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s-E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s-E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s-E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s-ES" sz="16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s-ES" sz="1600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r>
                                                                <m:rPr>
                                                                  <m:brk m:alnAt="7"/>
                                                                </m:rP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r>
                                                                <a:rPr lang="es-ES" sz="1600" b="0" i="1" smtClean="0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617" y="1629993"/>
                <a:ext cx="5622693" cy="1578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248308" y="4687404"/>
                <a:ext cx="992964" cy="275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𝛱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𝐷𝑈𝐴𝐿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08" y="4687404"/>
                <a:ext cx="992964" cy="275396"/>
              </a:xfrm>
              <a:prstGeom prst="rect">
                <a:avLst/>
              </a:prstGeom>
              <a:blipFill>
                <a:blip r:embed="rId3"/>
                <a:stretch>
                  <a:fillRect l="-4294" r="-1227" b="-1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775" y="3934514"/>
            <a:ext cx="1485900" cy="1781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191" y="3801868"/>
            <a:ext cx="1521110" cy="19512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9275" y="3877363"/>
            <a:ext cx="723900" cy="1800225"/>
          </a:xfrm>
          <a:prstGeom prst="rect">
            <a:avLst/>
          </a:prstGeom>
        </p:spPr>
      </p:pic>
      <p:cxnSp>
        <p:nvCxnSpPr>
          <p:cNvPr id="13" name="Conector recto de flecha 12"/>
          <p:cNvCxnSpPr>
            <a:stCxn id="8" idx="3"/>
            <a:endCxn id="11" idx="1"/>
          </p:cNvCxnSpPr>
          <p:nvPr/>
        </p:nvCxnSpPr>
        <p:spPr>
          <a:xfrm flipV="1">
            <a:off x="9355301" y="4777476"/>
            <a:ext cx="1813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/>
              <p:cNvSpPr txBox="1"/>
              <p:nvPr/>
            </p:nvSpPr>
            <p:spPr>
              <a:xfrm>
                <a:off x="9477105" y="4423684"/>
                <a:ext cx="1570366" cy="331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s-E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400" dirty="0"/>
                  <a:t> </a:t>
                </a:r>
                <a:r>
                  <a:rPr lang="es-ES" sz="1400" dirty="0" err="1"/>
                  <a:t>for</a:t>
                </a:r>
                <a:r>
                  <a:rPr lang="es-ES" sz="1400" dirty="0"/>
                  <a:t> </a:t>
                </a:r>
                <a:r>
                  <a:rPr lang="es-ES" sz="1400" dirty="0" err="1"/>
                  <a:t>each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state</a:t>
                </a:r>
                <a:endParaRPr lang="es-ES" sz="1400" dirty="0"/>
              </a:p>
            </p:txBody>
          </p:sp>
        </mc:Choice>
        <mc:Fallback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105" y="4423684"/>
                <a:ext cx="1570366" cy="331694"/>
              </a:xfrm>
              <a:prstGeom prst="rect">
                <a:avLst/>
              </a:prstGeom>
              <a:blipFill>
                <a:blip r:embed="rId7"/>
                <a:stretch>
                  <a:fillRect l="-4280" t="-3704" r="-6615" b="-18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/>
              <p:cNvSpPr txBox="1"/>
              <p:nvPr/>
            </p:nvSpPr>
            <p:spPr>
              <a:xfrm>
                <a:off x="6712438" y="4806378"/>
                <a:ext cx="992964" cy="275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𝛱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𝐷𝑈𝐴𝐿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438" y="4806378"/>
                <a:ext cx="992964" cy="275396"/>
              </a:xfrm>
              <a:prstGeom prst="rect">
                <a:avLst/>
              </a:prstGeom>
              <a:blipFill>
                <a:blip r:embed="rId8"/>
                <a:stretch>
                  <a:fillRect l="-3681" r="-1227" b="-130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/>
          <p:cNvSpPr txBox="1"/>
          <p:nvPr/>
        </p:nvSpPr>
        <p:spPr>
          <a:xfrm>
            <a:off x="9324931" y="4812059"/>
            <a:ext cx="191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(</a:t>
            </a:r>
            <a:r>
              <a:rPr lang="es-ES" sz="1200" dirty="0" err="1"/>
              <a:t>uniform</a:t>
            </a:r>
            <a:r>
              <a:rPr lang="es-ES" sz="1200" dirty="0"/>
              <a:t> </a:t>
            </a:r>
            <a:r>
              <a:rPr lang="es-ES" sz="1200" dirty="0" err="1"/>
              <a:t>initial</a:t>
            </a:r>
            <a:r>
              <a:rPr lang="es-ES" sz="1200" dirty="0"/>
              <a:t> </a:t>
            </a:r>
            <a:r>
              <a:rPr lang="es-ES" sz="1200" dirty="0" err="1"/>
              <a:t>distribution</a:t>
            </a:r>
            <a:r>
              <a:rPr lang="es-ES" sz="1200" dirty="0"/>
              <a:t>)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538" y="3972613"/>
            <a:ext cx="352425" cy="1704975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168582" y="4566577"/>
            <a:ext cx="18100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400" dirty="0" err="1"/>
              <a:t>always</a:t>
            </a:r>
            <a:r>
              <a:rPr lang="es-ES" sz="1400" dirty="0"/>
              <a:t> </a:t>
            </a:r>
            <a:r>
              <a:rPr lang="es-ES" sz="1400" dirty="0" err="1"/>
              <a:t>starting</a:t>
            </a:r>
            <a:r>
              <a:rPr lang="es-ES" sz="1400" dirty="0"/>
              <a:t> at </a:t>
            </a:r>
            <a:r>
              <a:rPr lang="es-ES" sz="1400" dirty="0" err="1"/>
              <a:t>state</a:t>
            </a:r>
            <a:r>
              <a:rPr lang="es-ES" sz="1400" dirty="0"/>
              <a:t> C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954325" y="4824300"/>
            <a:ext cx="2238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(</a:t>
            </a:r>
            <a:r>
              <a:rPr lang="es-ES" sz="1200" dirty="0" err="1"/>
              <a:t>deterministic</a:t>
            </a:r>
            <a:r>
              <a:rPr lang="es-ES" sz="1200" dirty="0"/>
              <a:t> </a:t>
            </a:r>
            <a:r>
              <a:rPr lang="es-ES" sz="1200" dirty="0" err="1"/>
              <a:t>initial</a:t>
            </a:r>
            <a:r>
              <a:rPr lang="es-ES" sz="1200" dirty="0"/>
              <a:t> </a:t>
            </a:r>
            <a:r>
              <a:rPr lang="es-ES" sz="1200" dirty="0" err="1"/>
              <a:t>distribution</a:t>
            </a:r>
            <a:r>
              <a:rPr lang="es-ES" sz="1200" dirty="0"/>
              <a:t>)</a:t>
            </a:r>
          </a:p>
        </p:txBody>
      </p:sp>
      <p:cxnSp>
        <p:nvCxnSpPr>
          <p:cNvPr id="22" name="Conector recto de flecha 21"/>
          <p:cNvCxnSpPr>
            <a:stCxn id="9" idx="3"/>
            <a:endCxn id="18" idx="1"/>
          </p:cNvCxnSpPr>
          <p:nvPr/>
        </p:nvCxnSpPr>
        <p:spPr>
          <a:xfrm flipV="1">
            <a:off x="2920675" y="4825101"/>
            <a:ext cx="2305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838200" y="3515932"/>
            <a:ext cx="108815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6095999" y="3610141"/>
            <a:ext cx="0" cy="242831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/>
              <p:cNvSpPr txBox="1"/>
              <p:nvPr/>
            </p:nvSpPr>
            <p:spPr>
              <a:xfrm>
                <a:off x="4698821" y="6103479"/>
                <a:ext cx="27943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¿¿¿ DEPENDENCY ON </a:t>
                </a:r>
                <a14:m>
                  <m:oMath xmlns:m="http://schemas.openxmlformats.org/officeDocument/2006/math">
                    <m:r>
                      <a:rPr lang="es-E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s-ES" b="1" dirty="0">
                    <a:solidFill>
                      <a:srgbClr val="FF0000"/>
                    </a:solidFill>
                  </a:rPr>
                  <a:t> ???</a:t>
                </a:r>
              </a:p>
              <a:p>
                <a:pPr algn="ctr"/>
                <a:r>
                  <a:rPr lang="es-ES" b="1" dirty="0" err="1"/>
                  <a:t>Ans</a:t>
                </a:r>
                <a:r>
                  <a:rPr lang="es-ES" b="1" dirty="0"/>
                  <a:t>: No…</a:t>
                </a:r>
              </a:p>
            </p:txBody>
          </p:sp>
        </mc:Choice>
        <mc:Fallback>
          <p:sp>
            <p:nvSpPr>
              <p:cNvPr id="29" name="Cuadro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821" y="6103479"/>
                <a:ext cx="2794355" cy="646331"/>
              </a:xfrm>
              <a:prstGeom prst="rect">
                <a:avLst/>
              </a:prstGeom>
              <a:blipFill>
                <a:blip r:embed="rId10"/>
                <a:stretch>
                  <a:fillRect l="-1965" t="-4717" r="-1310" b="-141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278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8905"/>
            <a:ext cx="6256173" cy="25567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(III)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27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240590" y="2419443"/>
                <a:ext cx="992964" cy="275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𝛱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𝐷𝑈𝐴𝐿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0" y="2419443"/>
                <a:ext cx="992964" cy="275396"/>
              </a:xfrm>
              <a:prstGeom prst="rect">
                <a:avLst/>
              </a:prstGeom>
              <a:blipFill>
                <a:blip r:embed="rId3"/>
                <a:stretch>
                  <a:fillRect l="-3681" r="-1227" b="-1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057" y="1666553"/>
            <a:ext cx="1485900" cy="17811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473" y="1533907"/>
            <a:ext cx="1521110" cy="19512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1557" y="1609402"/>
            <a:ext cx="723900" cy="1800225"/>
          </a:xfrm>
          <a:prstGeom prst="rect">
            <a:avLst/>
          </a:prstGeom>
        </p:spPr>
      </p:pic>
      <p:cxnSp>
        <p:nvCxnSpPr>
          <p:cNvPr id="13" name="Conector recto de flecha 12"/>
          <p:cNvCxnSpPr>
            <a:stCxn id="8" idx="3"/>
            <a:endCxn id="11" idx="1"/>
          </p:cNvCxnSpPr>
          <p:nvPr/>
        </p:nvCxnSpPr>
        <p:spPr>
          <a:xfrm flipV="1">
            <a:off x="9347583" y="2509515"/>
            <a:ext cx="18139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/>
              <p:cNvSpPr txBox="1"/>
              <p:nvPr/>
            </p:nvSpPr>
            <p:spPr>
              <a:xfrm>
                <a:off x="9469387" y="2155723"/>
                <a:ext cx="1570366" cy="331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s-E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400" dirty="0"/>
                  <a:t> </a:t>
                </a:r>
                <a:r>
                  <a:rPr lang="es-ES" sz="1400" dirty="0" err="1"/>
                  <a:t>for</a:t>
                </a:r>
                <a:r>
                  <a:rPr lang="es-ES" sz="1400" dirty="0"/>
                  <a:t> </a:t>
                </a:r>
                <a:r>
                  <a:rPr lang="es-ES" sz="1400" dirty="0" err="1"/>
                  <a:t>each</a:t>
                </a:r>
                <a:r>
                  <a:rPr lang="es-ES" sz="1400" dirty="0"/>
                  <a:t> </a:t>
                </a:r>
                <a:r>
                  <a:rPr lang="es-ES" sz="1400" dirty="0" err="1"/>
                  <a:t>state</a:t>
                </a:r>
                <a:endParaRPr lang="es-ES" sz="1400" dirty="0"/>
              </a:p>
            </p:txBody>
          </p:sp>
        </mc:Choice>
        <mc:Fallback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387" y="2155723"/>
                <a:ext cx="1570366" cy="331694"/>
              </a:xfrm>
              <a:prstGeom prst="rect">
                <a:avLst/>
              </a:prstGeom>
              <a:blipFill>
                <a:blip r:embed="rId7"/>
                <a:stretch>
                  <a:fillRect l="-3876" t="-3704" r="-6202" b="-185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/>
              <p:cNvSpPr txBox="1"/>
              <p:nvPr/>
            </p:nvSpPr>
            <p:spPr>
              <a:xfrm>
                <a:off x="6704720" y="2538417"/>
                <a:ext cx="992964" cy="275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l-G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𝛱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𝐿𝑃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𝐷𝑈𝐴𝐿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20" y="2538417"/>
                <a:ext cx="992964" cy="275396"/>
              </a:xfrm>
              <a:prstGeom prst="rect">
                <a:avLst/>
              </a:prstGeom>
              <a:blipFill>
                <a:blip r:embed="rId8"/>
                <a:stretch>
                  <a:fillRect l="-4294" r="-1227" b="-1304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adroTexto 16"/>
          <p:cNvSpPr txBox="1"/>
          <p:nvPr/>
        </p:nvSpPr>
        <p:spPr>
          <a:xfrm>
            <a:off x="9317213" y="2544098"/>
            <a:ext cx="191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(</a:t>
            </a:r>
            <a:r>
              <a:rPr lang="es-ES" sz="1200" dirty="0" err="1"/>
              <a:t>uniform</a:t>
            </a:r>
            <a:r>
              <a:rPr lang="es-ES" sz="1200" dirty="0"/>
              <a:t> </a:t>
            </a:r>
            <a:r>
              <a:rPr lang="es-ES" sz="1200" dirty="0" err="1"/>
              <a:t>initial</a:t>
            </a:r>
            <a:r>
              <a:rPr lang="es-ES" sz="1200" dirty="0"/>
              <a:t> </a:t>
            </a:r>
            <a:r>
              <a:rPr lang="es-ES" sz="1200" dirty="0" err="1"/>
              <a:t>distribution</a:t>
            </a:r>
            <a:r>
              <a:rPr lang="es-ES" sz="1200" dirty="0"/>
              <a:t>)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8820" y="1704652"/>
            <a:ext cx="352425" cy="1704975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160864" y="2298616"/>
            <a:ext cx="18100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400" dirty="0" err="1"/>
              <a:t>always</a:t>
            </a:r>
            <a:r>
              <a:rPr lang="es-ES" sz="1400" dirty="0"/>
              <a:t> </a:t>
            </a:r>
            <a:r>
              <a:rPr lang="es-ES" sz="1400" dirty="0" err="1"/>
              <a:t>starting</a:t>
            </a:r>
            <a:r>
              <a:rPr lang="es-ES" sz="1400" dirty="0"/>
              <a:t> at </a:t>
            </a:r>
            <a:r>
              <a:rPr lang="es-ES" sz="1400" dirty="0" err="1"/>
              <a:t>state</a:t>
            </a:r>
            <a:r>
              <a:rPr lang="es-ES" sz="1400" dirty="0"/>
              <a:t> C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946607" y="2556339"/>
            <a:ext cx="2238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(</a:t>
            </a:r>
            <a:r>
              <a:rPr lang="es-ES" sz="1200" dirty="0" err="1"/>
              <a:t>deterministic</a:t>
            </a:r>
            <a:r>
              <a:rPr lang="es-ES" sz="1200" dirty="0"/>
              <a:t> </a:t>
            </a:r>
            <a:r>
              <a:rPr lang="es-ES" sz="1200" dirty="0" err="1"/>
              <a:t>initial</a:t>
            </a:r>
            <a:r>
              <a:rPr lang="es-ES" sz="1200" dirty="0"/>
              <a:t> </a:t>
            </a:r>
            <a:r>
              <a:rPr lang="es-ES" sz="1200" dirty="0" err="1"/>
              <a:t>distribution</a:t>
            </a:r>
            <a:r>
              <a:rPr lang="es-ES" sz="1200" dirty="0"/>
              <a:t>)</a:t>
            </a:r>
          </a:p>
        </p:txBody>
      </p:sp>
      <p:cxnSp>
        <p:nvCxnSpPr>
          <p:cNvPr id="22" name="Conector recto de flecha 21"/>
          <p:cNvCxnSpPr>
            <a:stCxn id="9" idx="3"/>
            <a:endCxn id="18" idx="1"/>
          </p:cNvCxnSpPr>
          <p:nvPr/>
        </p:nvCxnSpPr>
        <p:spPr>
          <a:xfrm flipV="1">
            <a:off x="2912957" y="2557140"/>
            <a:ext cx="23058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6088281" y="1277785"/>
            <a:ext cx="0" cy="2428317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/>
              <p:cNvSpPr txBox="1"/>
              <p:nvPr/>
            </p:nvSpPr>
            <p:spPr>
              <a:xfrm>
                <a:off x="7697684" y="3914309"/>
                <a:ext cx="27943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dirty="0">
                    <a:solidFill>
                      <a:srgbClr val="FF0000"/>
                    </a:solidFill>
                  </a:rPr>
                  <a:t>¿¿¿ DEPENDENCY ON </a:t>
                </a:r>
                <a14:m>
                  <m:oMath xmlns:m="http://schemas.openxmlformats.org/officeDocument/2006/math">
                    <m:r>
                      <a:rPr lang="es-E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s-ES" b="1" dirty="0">
                    <a:solidFill>
                      <a:srgbClr val="FF0000"/>
                    </a:solidFill>
                  </a:rPr>
                  <a:t> ???</a:t>
                </a:r>
              </a:p>
            </p:txBody>
          </p:sp>
        </mc:Choice>
        <mc:Fallback>
          <p:sp>
            <p:nvSpPr>
              <p:cNvPr id="29" name="Cuadro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684" y="3914309"/>
                <a:ext cx="2794355" cy="369332"/>
              </a:xfrm>
              <a:prstGeom prst="rect">
                <a:avLst/>
              </a:prstGeom>
              <a:blipFill>
                <a:blip r:embed="rId10"/>
                <a:stretch>
                  <a:fillRect l="-1965" t="-8197" r="-1310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/>
              <p:cNvSpPr txBox="1"/>
              <p:nvPr/>
            </p:nvSpPr>
            <p:spPr>
              <a:xfrm>
                <a:off x="6256173" y="4315987"/>
                <a:ext cx="5834611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No, </a:t>
                </a:r>
                <a:r>
                  <a:rPr lang="es-ES" dirty="0" err="1"/>
                  <a:t>we</a:t>
                </a:r>
                <a:r>
                  <a:rPr lang="es-ES" dirty="0"/>
                  <a:t> </a:t>
                </a:r>
                <a:r>
                  <a:rPr lang="es-ES" dirty="0" err="1"/>
                  <a:t>were</a:t>
                </a:r>
                <a:r>
                  <a:rPr lang="es-ES" dirty="0"/>
                  <a:t> </a:t>
                </a:r>
                <a:r>
                  <a:rPr lang="es-ES" dirty="0" err="1"/>
                  <a:t>just</a:t>
                </a:r>
                <a:r>
                  <a:rPr lang="es-ES" dirty="0"/>
                  <a:t> </a:t>
                </a:r>
                <a:r>
                  <a:rPr lang="es-ES" dirty="0" err="1"/>
                  <a:t>violating</a:t>
                </a:r>
                <a:r>
                  <a:rPr lang="es-ES" dirty="0"/>
                  <a:t> </a:t>
                </a:r>
                <a:r>
                  <a:rPr lang="es-ES" dirty="0" err="1"/>
                  <a:t>scalarization</a:t>
                </a:r>
                <a:r>
                  <a:rPr lang="es-ES" dirty="0"/>
                  <a:t> </a:t>
                </a:r>
                <a:r>
                  <a:rPr lang="es-ES" dirty="0" err="1"/>
                  <a:t>condition</a:t>
                </a:r>
                <a:r>
                  <a:rPr lang="es-ES" dirty="0"/>
                  <a:t> </a:t>
                </a:r>
                <a:r>
                  <a:rPr lang="es-ES" dirty="0" err="1"/>
                  <a:t>when</a:t>
                </a:r>
                <a:r>
                  <a:rPr lang="es-ES" dirty="0"/>
                  <a:t> </a:t>
                </a:r>
                <a:r>
                  <a:rPr lang="es-ES" dirty="0" err="1"/>
                  <a:t>assuming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every</a:t>
                </a:r>
                <a:r>
                  <a:rPr lang="es-ES" dirty="0"/>
                  <a:t> </a:t>
                </a:r>
                <a:r>
                  <a:rPr lang="es-ES" dirty="0" err="1"/>
                  <a:t>state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ES" dirty="0"/>
                  <a:t>.</a:t>
                </a:r>
              </a:p>
              <a:p>
                <a:endParaRPr lang="es-ES" dirty="0"/>
              </a:p>
              <a:p>
                <a:r>
                  <a:rPr lang="es-ES" dirty="0" err="1"/>
                  <a:t>If</a:t>
                </a:r>
                <a:r>
                  <a:rPr lang="es-ES" dirty="0"/>
                  <a:t> </a:t>
                </a:r>
                <a:r>
                  <a:rPr lang="es-ES" dirty="0" err="1"/>
                  <a:t>we</a:t>
                </a:r>
                <a:r>
                  <a:rPr lang="es-ES" dirty="0"/>
                  <a:t> </a:t>
                </a:r>
                <a:r>
                  <a:rPr lang="es-ES" dirty="0" err="1"/>
                  <a:t>now</a:t>
                </a:r>
                <a:r>
                  <a:rPr lang="es-ES" dirty="0"/>
                  <a:t> define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/>
                  <a:t> as</a:t>
                </a:r>
              </a:p>
              <a:p>
                <a:endParaRPr lang="es-E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s-E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0.01</m:t>
                            </m:r>
                          </m:num>
                          <m:den>
                            <m:r>
                              <a:rPr lang="es-E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f>
                          <m:f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0.01</m:t>
                            </m:r>
                          </m:num>
                          <m:den>
                            <m: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f>
                          <m:f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0.01</m:t>
                            </m:r>
                          </m:num>
                          <m:den>
                            <m: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0.99</m:t>
                        </m:r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f>
                          <m:f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0.01</m:t>
                            </m:r>
                          </m:num>
                          <m:den>
                            <m: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s-E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f>
                          <m:fPr>
                            <m:ctrlP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0.01</m:t>
                            </m:r>
                          </m:num>
                          <m:den>
                            <m:r>
                              <a:rPr lang="es-E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r>
                  <a:rPr lang="es-ES" dirty="0"/>
                  <a:t> </a:t>
                </a:r>
              </a:p>
              <a:p>
                <a:endParaRPr lang="es-ES" dirty="0"/>
              </a:p>
              <a:p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policy</a:t>
                </a:r>
                <a:r>
                  <a:rPr lang="es-ES" dirty="0"/>
                  <a:t> </a:t>
                </a:r>
                <a:r>
                  <a:rPr lang="es-ES" dirty="0" err="1"/>
                  <a:t>obtained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desired</a:t>
                </a:r>
                <a:endParaRPr lang="es-ES" dirty="0"/>
              </a:p>
            </p:txBody>
          </p:sp>
        </mc:Choice>
        <mc:Fallback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173" y="4315987"/>
                <a:ext cx="5834611" cy="2352182"/>
              </a:xfrm>
              <a:prstGeom prst="rect">
                <a:avLst/>
              </a:prstGeom>
              <a:blipFill>
                <a:blip r:embed="rId11"/>
                <a:stretch>
                  <a:fillRect l="-836" t="-1295" b="-31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48367" y="5025606"/>
            <a:ext cx="1352550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Conector recto de flecha 20"/>
          <p:cNvCxnSpPr/>
          <p:nvPr/>
        </p:nvCxnSpPr>
        <p:spPr>
          <a:xfrm>
            <a:off x="9495145" y="6487517"/>
            <a:ext cx="82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Arco 31"/>
          <p:cNvSpPr/>
          <p:nvPr/>
        </p:nvSpPr>
        <p:spPr>
          <a:xfrm>
            <a:off x="8178085" y="5351095"/>
            <a:ext cx="502276" cy="373488"/>
          </a:xfrm>
          <a:prstGeom prst="arc">
            <a:avLst>
              <a:gd name="adj1" fmla="val 16200000"/>
              <a:gd name="adj2" fmla="val 21452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918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as a linear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(DP vs LP </a:t>
            </a:r>
            <a:r>
              <a:rPr lang="es-ES" dirty="0" err="1"/>
              <a:t>convergence</a:t>
            </a:r>
            <a:r>
              <a:rPr lang="es-ES" dirty="0"/>
              <a:t>)</a:t>
            </a:r>
          </a:p>
          <a:p>
            <a:r>
              <a:rPr lang="es-ES" dirty="0"/>
              <a:t>Dual </a:t>
            </a:r>
            <a:r>
              <a:rPr lang="es-ES" dirty="0" err="1"/>
              <a:t>representation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LP </a:t>
            </a:r>
            <a:r>
              <a:rPr lang="es-ES" dirty="0" err="1"/>
              <a:t>approach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(primal-dual </a:t>
            </a:r>
            <a:r>
              <a:rPr lang="es-ES" dirty="0" err="1"/>
              <a:t>comparison</a:t>
            </a:r>
            <a:r>
              <a:rPr lang="es-ES" dirty="0"/>
              <a:t>)</a:t>
            </a:r>
          </a:p>
          <a:p>
            <a:r>
              <a:rPr lang="es-ES" b="1" dirty="0"/>
              <a:t>FUTURE LINES (09/03/2017)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1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(09/03/2017)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milestones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meeting are…(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view</a:t>
            </a:r>
            <a:r>
              <a:rPr lang="es-ES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29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t="2778" b="1569"/>
          <a:stretch/>
        </p:blipFill>
        <p:spPr>
          <a:xfrm rot="10800000">
            <a:off x="3145407" y="2129632"/>
            <a:ext cx="5901186" cy="781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7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49690" cy="322139"/>
              </a:xfrm>
              <a:prstGeom prst="rect">
                <a:avLst/>
              </a:prstGeom>
              <a:blipFill>
                <a:blip r:embed="rId3"/>
                <a:stretch>
                  <a:fillRect l="-2579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equations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3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9084153" cy="256993"/>
              </a:xfrm>
              <a:prstGeom prst="rect">
                <a:avLst/>
              </a:prstGeom>
              <a:blipFill>
                <a:blip r:embed="rId5"/>
                <a:stretch>
                  <a:fillRect l="-1207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33" y="2137872"/>
                <a:ext cx="2242423" cy="246221"/>
              </a:xfrm>
              <a:prstGeom prst="rect">
                <a:avLst/>
              </a:prstGeom>
              <a:blipFill>
                <a:blip r:embed="rId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554" y="4743174"/>
                <a:ext cx="2183176" cy="246221"/>
              </a:xfrm>
              <a:prstGeom prst="rect">
                <a:avLst/>
              </a:prstGeom>
              <a:blipFill>
                <a:blip r:embed="rId9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279401" cy="2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3090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356303" y="196262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356300" y="4578905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Llamada de nube 56"/>
              <p:cNvSpPr/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0" bIns="3600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Llamada de nub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378" y="1275008"/>
                <a:ext cx="1416681" cy="862864"/>
              </a:xfrm>
              <a:prstGeom prst="cloudCallout">
                <a:avLst>
                  <a:gd name="adj1" fmla="val -79924"/>
                  <a:gd name="adj2" fmla="val 50861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s-E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493170" cy="322139"/>
              </a:xfrm>
              <a:prstGeom prst="rect">
                <a:avLst/>
              </a:prstGeom>
              <a:blipFill>
                <a:blip r:embed="rId13"/>
                <a:stretch>
                  <a:fillRect l="-1996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96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/>
              <p:cNvSpPr txBox="1"/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𝑇𝑣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48" name="CuadroTexto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2765151"/>
                <a:ext cx="4275979" cy="322139"/>
              </a:xfrm>
              <a:prstGeom prst="rect">
                <a:avLst/>
              </a:prstGeom>
              <a:blipFill>
                <a:blip r:embed="rId3"/>
                <a:stretch>
                  <a:fillRect l="-2564" t="-15385" b="-153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operator</a:t>
            </a:r>
            <a:r>
              <a:rPr lang="es-ES" sz="4100" dirty="0"/>
              <a:t>: </a:t>
            </a:r>
            <a:r>
              <a:rPr lang="es-ES" sz="4100" dirty="0" err="1"/>
              <a:t>definition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4</a:t>
            </a:fld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4480"/>
                <a:ext cx="7772399" cy="256993"/>
              </a:xfrm>
              <a:prstGeom prst="rect">
                <a:avLst/>
              </a:prstGeom>
              <a:blipFill>
                <a:blip r:embed="rId4"/>
                <a:stretch>
                  <a:fillRect l="-1490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131170"/>
                <a:ext cx="6189771" cy="256993"/>
              </a:xfrm>
              <a:prstGeom prst="rect">
                <a:avLst/>
              </a:prstGeom>
              <a:blipFill>
                <a:blip r:embed="rId5"/>
                <a:stretch>
                  <a:fillRect l="-1772" t="-19048" b="-3809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99" y="1926986"/>
                <a:ext cx="4011133" cy="662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sub>
                            <m:sup/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′|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 </m:t>
                              </m:r>
                            </m:e>
                          </m:nary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301" y="4567550"/>
                <a:ext cx="4100229" cy="59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5638800" y="297511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2135312"/>
                <a:ext cx="1008000" cy="246221"/>
              </a:xfrm>
              <a:prstGeom prst="rect">
                <a:avLst/>
              </a:prstGeom>
              <a:blipFill>
                <a:blip r:embed="rId8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/>
              <p:cNvSpPr txBox="1"/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Cuadro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42" y="4743174"/>
                <a:ext cx="1008000" cy="246221"/>
              </a:xfrm>
              <a:prstGeom prst="rect">
                <a:avLst/>
              </a:prstGeom>
              <a:blipFill>
                <a:blip r:embed="rId9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recto de flecha 23"/>
          <p:cNvCxnSpPr>
            <a:stCxn id="14" idx="3"/>
            <a:endCxn id="20" idx="1"/>
          </p:cNvCxnSpPr>
          <p:nvPr/>
        </p:nvCxnSpPr>
        <p:spPr>
          <a:xfrm>
            <a:off x="5849532" y="2258423"/>
            <a:ext cx="28966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5" idx="3"/>
            <a:endCxn id="21" idx="1"/>
          </p:cNvCxnSpPr>
          <p:nvPr/>
        </p:nvCxnSpPr>
        <p:spPr>
          <a:xfrm flipV="1">
            <a:off x="5849530" y="4866285"/>
            <a:ext cx="289661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664907" y="1922758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6703916" y="4537929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/>
              <p:cNvSpPr txBox="1"/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uadro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778" y="3154457"/>
                <a:ext cx="2907278" cy="6628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/>
              <p:cNvSpPr txBox="1"/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𝑇𝑣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5" name="Cuadro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97" y="3362783"/>
                <a:ext cx="1670430" cy="246221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recto de flecha 45"/>
          <p:cNvCxnSpPr/>
          <p:nvPr/>
        </p:nvCxnSpPr>
        <p:spPr>
          <a:xfrm flipV="1">
            <a:off x="5874198" y="3470429"/>
            <a:ext cx="2898000" cy="1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703916" y="3141362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/>
              <p:cNvSpPr txBox="1"/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160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≜</m:t>
                        </m:r>
                        <m:limLow>
                          <m:limLowPr>
                            <m:ctrlPr>
                              <a:rPr lang="es-E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brk m:alnAt="7"/>
                              </m:r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𝒫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s-ES" sz="160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60" name="Cuadro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426359"/>
                <a:ext cx="5618076" cy="322139"/>
              </a:xfrm>
              <a:prstGeom prst="rect">
                <a:avLst/>
              </a:prstGeom>
              <a:blipFill>
                <a:blip r:embed="rId12"/>
                <a:stretch>
                  <a:fillRect l="-1952" t="-15094" b="-1509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/>
              <p:cNvSpPr txBox="1"/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′,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1" name="Cuadro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17" y="5840295"/>
                <a:ext cx="4100229" cy="5974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/>
              <p:cNvSpPr txBox="1"/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𝑇𝑞</m:t>
                      </m:r>
                    </m:oMath>
                  </m:oMathPara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CuadroTexto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180" y="6015919"/>
                <a:ext cx="2183176" cy="246221"/>
              </a:xfrm>
              <a:prstGeom prst="rect">
                <a:avLst/>
              </a:prstGeom>
              <a:blipFill>
                <a:blip r:embed="rId14"/>
                <a:stretch>
                  <a:fillRect b="-32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recto de flecha 62"/>
          <p:cNvCxnSpPr>
            <a:stCxn id="61" idx="3"/>
          </p:cNvCxnSpPr>
          <p:nvPr/>
        </p:nvCxnSpPr>
        <p:spPr>
          <a:xfrm>
            <a:off x="5887846" y="6139031"/>
            <a:ext cx="289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/>
          <p:cNvSpPr txBox="1"/>
          <p:nvPr/>
        </p:nvSpPr>
        <p:spPr>
          <a:xfrm>
            <a:off x="6703916" y="5810980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814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1160059" y="2101086"/>
            <a:ext cx="10098207" cy="1829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operator</a:t>
            </a:r>
            <a:r>
              <a:rPr lang="es-ES" sz="4100" dirty="0"/>
              <a:t>: </a:t>
            </a:r>
            <a:r>
              <a:rPr lang="es-ES" sz="4100" dirty="0" err="1"/>
              <a:t>some</a:t>
            </a:r>
            <a:r>
              <a:rPr lang="es-ES" sz="4100" dirty="0"/>
              <a:t> </a:t>
            </a:r>
            <a:r>
              <a:rPr lang="es-ES" sz="4100" dirty="0" err="1"/>
              <a:t>basic</a:t>
            </a:r>
            <a:r>
              <a:rPr lang="es-ES" sz="4100" dirty="0"/>
              <a:t> </a:t>
            </a:r>
            <a:r>
              <a:rPr lang="es-ES" sz="4100" dirty="0" err="1"/>
              <a:t>properties</a:t>
            </a:r>
            <a:endParaRPr lang="es-ES" sz="41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Composition</a:t>
            </a:r>
            <a:r>
              <a:rPr lang="es-ES" dirty="0"/>
              <a:t> </a:t>
            </a:r>
            <a:r>
              <a:rPr lang="es-ES" dirty="0" err="1"/>
              <a:t>mapping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Monoticity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5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1411405" y="2235029"/>
                <a:ext cx="8990923" cy="250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𝑤𝑖𝑙𝑙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𝑑𝑒𝑛𝑜𝑡𝑒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𝑐𝑜𝑚𝑝𝑜𝑠𝑖𝑡𝑖𝑜𝑛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𝑚𝑎𝑝𝑝𝑖𝑛𝑔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𝑖𝑡𝑠𝑒𝑙𝑓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𝑡𝑖𝑚𝑒𝑠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𝑤𝑟𝑖𝑡𝑒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05" y="2235029"/>
                <a:ext cx="8990923" cy="250646"/>
              </a:xfrm>
              <a:prstGeom prst="rect">
                <a:avLst/>
              </a:prstGeom>
              <a:blipFill>
                <a:blip r:embed="rId2"/>
                <a:stretch>
                  <a:fillRect l="-271" t="-2439" r="-136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4529631" y="2703168"/>
                <a:ext cx="3359061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𝑇𝑣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31" y="2703168"/>
                <a:ext cx="3359061" cy="312650"/>
              </a:xfrm>
              <a:prstGeom prst="rect">
                <a:avLst/>
              </a:prstGeom>
              <a:blipFill>
                <a:blip r:embed="rId3"/>
                <a:stretch>
                  <a:fillRect l="-1089" r="-2178"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1411405" y="3038492"/>
                <a:ext cx="2621102" cy="250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𝑆𝑖𝑚𝑖𝑙𝑎𝑟𝑙𝑦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𝑑𝑒𝑓𝑖𝑛𝑒𝑑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05" y="3038492"/>
                <a:ext cx="2621102" cy="250646"/>
              </a:xfrm>
              <a:prstGeom prst="rect">
                <a:avLst/>
              </a:prstGeom>
              <a:blipFill>
                <a:blip r:embed="rId4"/>
                <a:stretch>
                  <a:fillRect l="-2326" r="-1860" b="-30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4352210" y="3452556"/>
                <a:ext cx="3712683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210" y="3452556"/>
                <a:ext cx="3712683" cy="312650"/>
              </a:xfrm>
              <a:prstGeom prst="rect">
                <a:avLst/>
              </a:prstGeom>
              <a:blipFill>
                <a:blip r:embed="rId5"/>
                <a:stretch>
                  <a:fillRect l="-1149" r="-1970" b="-25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/>
          <p:cNvSpPr txBox="1"/>
          <p:nvPr/>
        </p:nvSpPr>
        <p:spPr>
          <a:xfrm>
            <a:off x="1160059" y="4668205"/>
            <a:ext cx="10098207" cy="18294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1411405" y="4802148"/>
                <a:ext cx="464723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s-ES" sz="1600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</m:t>
                      </m:r>
                      <m:r>
                        <a:rPr lang="es-ES" sz="1600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05" y="4802148"/>
                <a:ext cx="4647233" cy="246221"/>
              </a:xfrm>
              <a:prstGeom prst="rect">
                <a:avLst/>
              </a:prstGeom>
              <a:blipFill>
                <a:blip r:embed="rId6"/>
                <a:stretch>
                  <a:fillRect l="-1050" r="-919" b="-3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760812" y="5179683"/>
                <a:ext cx="67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812" y="5179683"/>
                <a:ext cx="670376" cy="276999"/>
              </a:xfrm>
              <a:prstGeom prst="rect">
                <a:avLst/>
              </a:prstGeom>
              <a:blipFill>
                <a:blip r:embed="rId7"/>
                <a:stretch>
                  <a:fillRect l="-4545" t="-4444" r="-10000" b="-1111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1411405" y="5537371"/>
                <a:ext cx="628646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let</m:t>
                          </m:r>
                          <m: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us</m:t>
                          </m:r>
                          <m: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write</m:t>
                          </m:r>
                          <m: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𝑑𝑒𝑛𝑜𝑡𝑒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7"/>
                            </m:r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05" y="5537371"/>
                <a:ext cx="6286465" cy="246221"/>
              </a:xfrm>
              <a:prstGeom prst="rect">
                <a:avLst/>
              </a:prstGeom>
              <a:blipFill>
                <a:blip r:embed="rId8"/>
                <a:stretch>
                  <a:fillRect r="-194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5493495" y="5835108"/>
                <a:ext cx="1205010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s-E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495" y="5835108"/>
                <a:ext cx="1205010" cy="563872"/>
              </a:xfrm>
              <a:prstGeom prst="rect">
                <a:avLst/>
              </a:prstGeom>
              <a:blipFill>
                <a:blip r:embed="rId9"/>
                <a:stretch>
                  <a:fillRect l="-4040" t="-1075" r="-5051" b="-537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57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operator</a:t>
            </a:r>
            <a:r>
              <a:rPr lang="es-ES" sz="4100" dirty="0"/>
              <a:t>: </a:t>
            </a:r>
            <a:r>
              <a:rPr lang="es-ES" sz="4100" dirty="0" err="1"/>
              <a:t>towards</a:t>
            </a:r>
            <a:r>
              <a:rPr lang="es-ES" sz="4100" dirty="0"/>
              <a:t> </a:t>
            </a:r>
            <a:r>
              <a:rPr lang="es-ES" sz="4100" dirty="0" err="1"/>
              <a:t>Bellman’s</a:t>
            </a:r>
            <a:r>
              <a:rPr lang="es-ES" sz="4100" dirty="0"/>
              <a:t> </a:t>
            </a:r>
            <a:r>
              <a:rPr lang="es-ES" sz="4100" dirty="0" err="1"/>
              <a:t>equations</a:t>
            </a:r>
            <a:endParaRPr lang="es-ES" sz="4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6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arcador de contenido 26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3716851" cy="221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sSup>
                      <m:sSupPr>
                        <m:ctrlPr>
                          <a:rPr lang="es-E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𝑠𝑎𝑡𝑖𝑠𝑓𝑖𝑒𝑠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27" name="Marcador de contenido 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3716851" cy="221599"/>
              </a:xfrm>
              <a:prstGeom prst="rect">
                <a:avLst/>
              </a:prstGeom>
              <a:blipFill>
                <a:blip r:embed="rId2"/>
                <a:stretch>
                  <a:fillRect l="-3120" t="-36111" r="-1314" b="-47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Marcador de contenido 2"/>
          <p:cNvSpPr txBox="1">
            <a:spLocks/>
          </p:cNvSpPr>
          <p:nvPr/>
        </p:nvSpPr>
        <p:spPr>
          <a:xfrm>
            <a:off x="838200" y="1554480"/>
            <a:ext cx="10515600" cy="4622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/>
              <p:cNvSpPr txBox="1"/>
              <p:nvPr/>
            </p:nvSpPr>
            <p:spPr>
              <a:xfrm>
                <a:off x="2836870" y="1787805"/>
                <a:ext cx="6518259" cy="662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Cuadro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70" y="1787805"/>
                <a:ext cx="6518259" cy="6628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arcador de contenido 26"/>
              <p:cNvSpPr txBox="1">
                <a:spLocks/>
              </p:cNvSpPr>
              <p:nvPr/>
            </p:nvSpPr>
            <p:spPr>
              <a:xfrm>
                <a:off x="1039554" y="2524656"/>
                <a:ext cx="1473160" cy="221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𝑒𝑞𝑢𝑖𝑣𝑎𝑙𝑒𝑛𝑡𝑙𝑦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30" name="Marcador de contenid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54" y="2524656"/>
                <a:ext cx="1473160" cy="221599"/>
              </a:xfrm>
              <a:prstGeom prst="rect">
                <a:avLst/>
              </a:prstGeom>
              <a:blipFill>
                <a:blip r:embed="rId4"/>
                <a:stretch>
                  <a:fillRect l="-415" t="-10811" r="-4979" b="-35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/>
              <p:cNvSpPr/>
              <p:nvPr/>
            </p:nvSpPr>
            <p:spPr>
              <a:xfrm>
                <a:off x="2954619" y="2891490"/>
                <a:ext cx="19413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Rectá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619" y="2891490"/>
                <a:ext cx="1941301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7321072" y="2952855"/>
                <a:ext cx="16704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072" y="2952855"/>
                <a:ext cx="1670430" cy="246221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ector recto de flecha 32"/>
          <p:cNvCxnSpPr/>
          <p:nvPr/>
        </p:nvCxnSpPr>
        <p:spPr>
          <a:xfrm flipV="1">
            <a:off x="5006512" y="3075966"/>
            <a:ext cx="2270708" cy="1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5475566" y="2746925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Marcador de contenido 26"/>
              <p:cNvSpPr txBox="1">
                <a:spLocks/>
              </p:cNvSpPr>
              <p:nvPr/>
            </p:nvSpPr>
            <p:spPr>
              <a:xfrm>
                <a:off x="838200" y="4272841"/>
                <a:ext cx="6553589" cy="221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𝑒𝑣𝑒𝑟𝑦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𝑠𝑡𝑎𝑡𝑖𝑜𝑛𝑎𝑟𝑦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𝑝𝑜𝑙𝑖𝑐𝑦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𝑎𝑠𝑠𝑜𝑐𝑖𝑎𝑡𝑒𝑑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𝑓𝑢𝑛𝑐𝑡𝑖𝑜𝑛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𝑠𝑎𝑡𝑖𝑠𝑓𝑖𝑒𝑠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35" name="Marcador de contenid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72841"/>
                <a:ext cx="6553589" cy="221599"/>
              </a:xfrm>
              <a:prstGeom prst="rect">
                <a:avLst/>
              </a:prstGeom>
              <a:blipFill>
                <a:blip r:embed="rId7"/>
                <a:stretch>
                  <a:fillRect l="-1767" t="-36111" r="-279" b="-47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uadroTexto 35"/>
              <p:cNvSpPr txBox="1"/>
              <p:nvPr/>
            </p:nvSpPr>
            <p:spPr>
              <a:xfrm>
                <a:off x="2512714" y="4553632"/>
                <a:ext cx="7647671" cy="662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s-E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  <m:sup/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s-ES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Cuadro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714" y="4553632"/>
                <a:ext cx="7647671" cy="6628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Marcador de contenido 26"/>
              <p:cNvSpPr txBox="1">
                <a:spLocks/>
              </p:cNvSpPr>
              <p:nvPr/>
            </p:nvSpPr>
            <p:spPr>
              <a:xfrm>
                <a:off x="1039554" y="5265112"/>
                <a:ext cx="1473160" cy="221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s-ES" sz="1600" dirty="0"/>
                  <a:t>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𝑒𝑞𝑢𝑖𝑣𝑎𝑙𝑒𝑛𝑡𝑙𝑦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37" name="Marcador de contenid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54" y="5265112"/>
                <a:ext cx="1473160" cy="221599"/>
              </a:xfrm>
              <a:prstGeom prst="rect">
                <a:avLst/>
              </a:prstGeom>
              <a:blipFill>
                <a:blip r:embed="rId9"/>
                <a:stretch>
                  <a:fillRect l="-415" t="-11111" r="-4979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ángulo 37"/>
              <p:cNvSpPr/>
              <p:nvPr/>
            </p:nvSpPr>
            <p:spPr>
              <a:xfrm>
                <a:off x="2954619" y="5636569"/>
                <a:ext cx="2093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sSup>
                        <m:s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8" name="Rectángulo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619" y="5636569"/>
                <a:ext cx="209333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/>
              <p:cNvSpPr txBox="1"/>
              <p:nvPr/>
            </p:nvSpPr>
            <p:spPr>
              <a:xfrm>
                <a:off x="7321072" y="5697934"/>
                <a:ext cx="167043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sSup>
                        <m:sSup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9" name="Cuadro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072" y="5697934"/>
                <a:ext cx="1670430" cy="246221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onector recto de flecha 39"/>
          <p:cNvCxnSpPr/>
          <p:nvPr/>
        </p:nvCxnSpPr>
        <p:spPr>
          <a:xfrm flipV="1">
            <a:off x="5006512" y="5821045"/>
            <a:ext cx="2270708" cy="15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5475566" y="5505482"/>
            <a:ext cx="1265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/>
              <a:t>vector </a:t>
            </a:r>
            <a:r>
              <a:rPr lang="es-ES" i="1" dirty="0" err="1"/>
              <a:t>form</a:t>
            </a:r>
            <a:endParaRPr lang="es-E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arcador de contenido 26"/>
              <p:cNvSpPr txBox="1">
                <a:spLocks/>
              </p:cNvSpPr>
              <p:nvPr/>
            </p:nvSpPr>
            <p:spPr>
              <a:xfrm>
                <a:off x="1039554" y="3431052"/>
                <a:ext cx="8757397" cy="221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𝐹𝑢𝑟𝑡h𝑒𝑟𝑚𝑜𝑟𝑒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𝑡h𝑖𝑠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𝑤𝑖𝑡h𝑖𝑛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𝑐𝑙𝑎𝑠𝑠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𝑏𝑜𝑢𝑛𝑑𝑒𝑑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2" name="Marcador de contenid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54" y="3431052"/>
                <a:ext cx="8757397" cy="221599"/>
              </a:xfrm>
              <a:prstGeom prst="rect">
                <a:avLst/>
              </a:prstGeom>
              <a:blipFill>
                <a:blip r:embed="rId12"/>
                <a:stretch>
                  <a:fillRect t="-11111" b="-36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arcador de contenido 26"/>
              <p:cNvSpPr txBox="1">
                <a:spLocks/>
              </p:cNvSpPr>
              <p:nvPr/>
            </p:nvSpPr>
            <p:spPr>
              <a:xfrm>
                <a:off x="1039553" y="6189405"/>
                <a:ext cx="8829532" cy="221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𝐹𝑢𝑟𝑡h𝑒𝑟𝑚𝑜𝑟𝑒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𝑢𝑛𝑖𝑞𝑢𝑒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𝑠𝑜𝑙𝑢𝑡𝑖𝑜𝑛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𝑡h𝑖𝑠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𝑒𝑞𝑢𝑎𝑡𝑖𝑜𝑛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𝑤𝑖𝑡h𝑖𝑛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𝑐𝑙𝑎𝑠𝑠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𝑏𝑜𝑢𝑛𝑑𝑒𝑑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3" name="Marcador de contenid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53" y="6189405"/>
                <a:ext cx="8829532" cy="221599"/>
              </a:xfrm>
              <a:prstGeom prst="rect">
                <a:avLst/>
              </a:prstGeom>
              <a:blipFill>
                <a:blip r:embed="rId13"/>
                <a:stretch>
                  <a:fillRect t="-10811" b="-35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ángulo 46"/>
          <p:cNvSpPr/>
          <p:nvPr/>
        </p:nvSpPr>
        <p:spPr>
          <a:xfrm>
            <a:off x="1039552" y="1491559"/>
            <a:ext cx="10314247" cy="2331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/>
          <p:cNvSpPr/>
          <p:nvPr/>
        </p:nvSpPr>
        <p:spPr>
          <a:xfrm>
            <a:off x="1039551" y="4210250"/>
            <a:ext cx="10314247" cy="2331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673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Dynamic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review</a:t>
            </a:r>
            <a:endParaRPr lang="es-ES" dirty="0"/>
          </a:p>
          <a:p>
            <a:r>
              <a:rPr lang="es-ES" b="1" dirty="0"/>
              <a:t>DYNAMIC PROGRAMMING AS A LINEAR PROGRAMMING PROBLEM</a:t>
            </a:r>
          </a:p>
          <a:p>
            <a:r>
              <a:rPr lang="es-ES" dirty="0" err="1"/>
              <a:t>Example</a:t>
            </a:r>
            <a:r>
              <a:rPr lang="es-ES" dirty="0"/>
              <a:t> (I):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(DP vs LP </a:t>
            </a:r>
            <a:r>
              <a:rPr lang="es-ES" dirty="0" err="1"/>
              <a:t>convergence</a:t>
            </a:r>
            <a:r>
              <a:rPr lang="es-ES" dirty="0"/>
              <a:t>)</a:t>
            </a:r>
          </a:p>
          <a:p>
            <a:r>
              <a:rPr lang="es-ES" dirty="0"/>
              <a:t>Dual </a:t>
            </a:r>
            <a:r>
              <a:rPr lang="es-ES" dirty="0" err="1"/>
              <a:t>representation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LP </a:t>
            </a:r>
            <a:r>
              <a:rPr lang="es-ES" dirty="0" err="1"/>
              <a:t>approach</a:t>
            </a:r>
            <a:endParaRPr lang="es-ES" dirty="0"/>
          </a:p>
          <a:p>
            <a:r>
              <a:rPr lang="es-ES" dirty="0" err="1"/>
              <a:t>Example</a:t>
            </a:r>
            <a:r>
              <a:rPr lang="es-ES" dirty="0"/>
              <a:t> (II):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(primal-dual </a:t>
            </a:r>
            <a:r>
              <a:rPr lang="es-ES" dirty="0" err="1"/>
              <a:t>comparison</a:t>
            </a:r>
            <a:r>
              <a:rPr lang="es-ES" dirty="0"/>
              <a:t>)</a:t>
            </a:r>
          </a:p>
          <a:p>
            <a:r>
              <a:rPr lang="es-ES" dirty="0" err="1"/>
              <a:t>Future</a:t>
            </a:r>
            <a:r>
              <a:rPr lang="es-ES" dirty="0"/>
              <a:t> </a:t>
            </a:r>
            <a:r>
              <a:rPr lang="es-ES" dirty="0" err="1"/>
              <a:t>lines</a:t>
            </a:r>
            <a:r>
              <a:rPr lang="es-ES" dirty="0"/>
              <a:t> (09/03/2017)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7172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000" dirty="0"/>
                  <a:t>Since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′≥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and from monotonicity property it follows that: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2000" dirty="0"/>
                  <a:t>   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dirty="0"/>
                  <a:t> is the “smallest” </a:t>
                </a: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that satisfies </a:t>
                </a:r>
                <a14:m>
                  <m:oMath xmlns:m="http://schemas.openxmlformats.org/officeDocument/2006/math">
                    <m:r>
                      <a:rPr lang="es-E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𝑇𝑣</m:t>
                    </m:r>
                  </m:oMath>
                </a14:m>
                <a:r>
                  <a:rPr lang="en-GB" sz="2000" dirty="0"/>
                  <a:t>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/>
                  <a:t> defines a family of piecewise-affine functions</a:t>
                </a:r>
              </a:p>
              <a:p>
                <a:endParaRPr lang="en-GB" sz="2000" dirty="0"/>
              </a:p>
              <a:p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   which are convex since the pointwise maximum of a set of convex (affine) functions is also convex.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 r="-290" b="-14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8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 sz="20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groupChr>
                      <m:groupChrPr>
                        <m:chr m:val="⇒"/>
                        <m:vertJc m:val="bot"/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p>
                          <m:sSupPr>
                            <m:ctrlPr>
                              <a:rPr lang="es-E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2000" b="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s-ES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r>
                                  <a:rPr lang="es-E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nor/>
                          </m:rPr>
                          <a:rPr lang="es-ES" sz="2000" dirty="0"/>
                          <m:t> </m:t>
                        </m:r>
                      </m:e>
                    </m:groupChr>
                  </m:oMath>
                </a14:m>
                <a:r>
                  <a:rPr lang="es-ES" sz="2000" dirty="0"/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s-ES" sz="2000" dirty="0"/>
              </a:p>
              <a:p>
                <a:endParaRPr lang="es-ES" sz="2000" dirty="0"/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116" y="2210764"/>
                <a:ext cx="5091394" cy="9356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lamada de nube 5"/>
          <p:cNvSpPr/>
          <p:nvPr/>
        </p:nvSpPr>
        <p:spPr>
          <a:xfrm>
            <a:off x="8155474" y="1625863"/>
            <a:ext cx="2456598" cy="574756"/>
          </a:xfrm>
          <a:prstGeom prst="cloudCallout">
            <a:avLst>
              <a:gd name="adj1" fmla="val -52219"/>
              <a:gd name="adj2" fmla="val 9522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>
                <a:solidFill>
                  <a:schemeClr val="tx1"/>
                </a:solidFill>
              </a:rPr>
              <a:t>Optimal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cost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function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condition</a:t>
            </a:r>
            <a:endParaRPr lang="es-E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𝑇𝑣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≜</m:t>
                          </m:r>
                          <m:limLow>
                            <m:limLow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526" y="5268124"/>
                <a:ext cx="4118948" cy="838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r>
                              <a:rPr lang="es-ES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(1)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𝑇𝑣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20" y="3524037"/>
                <a:ext cx="2441309" cy="10752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errar llave 8"/>
          <p:cNvSpPr/>
          <p:nvPr/>
        </p:nvSpPr>
        <p:spPr>
          <a:xfrm>
            <a:off x="6023528" y="3524036"/>
            <a:ext cx="216000" cy="1152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𝑚𝑢𝑙𝑡𝑖𝑜𝑏𝑗𝑒𝑐𝑡𝑖𝑣𝑒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𝑝𝑟𝑜𝑏𝑙𝑒𝑚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39" y="3956023"/>
                <a:ext cx="2498504" cy="276999"/>
              </a:xfrm>
              <a:prstGeom prst="rect">
                <a:avLst/>
              </a:prstGeom>
              <a:blipFill>
                <a:blip r:embed="rId7"/>
                <a:stretch>
                  <a:fillRect l="-2927" t="-2222" r="-2927" b="-3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37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100" dirty="0"/>
              <a:t>DP </a:t>
            </a:r>
            <a:r>
              <a:rPr lang="es-ES" sz="4100" dirty="0" err="1"/>
              <a:t>formulation</a:t>
            </a:r>
            <a:r>
              <a:rPr lang="es-ES" sz="4100" dirty="0"/>
              <a:t> as </a:t>
            </a:r>
            <a:r>
              <a:rPr lang="es-ES" sz="4100" dirty="0" err="1"/>
              <a:t>an</a:t>
            </a:r>
            <a:r>
              <a:rPr lang="es-ES" sz="4100" dirty="0"/>
              <a:t> LP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s-ES" sz="2000" dirty="0"/>
                  <a:t>For </a:t>
                </a:r>
                <a:r>
                  <a:rPr lang="es-ES" sz="2000" dirty="0" err="1"/>
                  <a:t>each</a:t>
                </a:r>
                <a:r>
                  <a:rPr lang="es-ES" sz="2000" dirty="0"/>
                  <a:t> </a:t>
                </a:r>
                <a:r>
                  <a:rPr lang="es-ES" sz="2000" dirty="0" err="1"/>
                  <a:t>component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we</a:t>
                </a:r>
                <a:r>
                  <a:rPr lang="es-ES" sz="2000" dirty="0"/>
                  <a:t> </a:t>
                </a:r>
                <a:r>
                  <a:rPr lang="es-ES" sz="2000" dirty="0" err="1"/>
                  <a:t>have</a:t>
                </a:r>
                <a:endParaRPr lang="en-GB" sz="2000" dirty="0"/>
              </a:p>
              <a:p>
                <a:pPr>
                  <a:lnSpc>
                    <a:spcPct val="100000"/>
                  </a:lnSpc>
                </a:pPr>
                <a:endParaRPr lang="en-GB" dirty="0"/>
              </a:p>
              <a:p>
                <a:pPr>
                  <a:lnSpc>
                    <a:spcPct val="100000"/>
                  </a:lnSpc>
                </a:pPr>
                <a:endParaRPr lang="en-GB" sz="2400" dirty="0"/>
              </a:p>
              <a:p>
                <a:pPr>
                  <a:lnSpc>
                    <a:spcPct val="110000"/>
                  </a:lnSpc>
                </a:pPr>
                <a:r>
                  <a:rPr lang="en-GB" sz="2000" dirty="0"/>
                  <a:t>This formulation of a piecewise-affine minimization problem is expressed in the epigraph problem form [Boyd, p. 150-151]. Now, we can express the inequality as a set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GB" sz="2000" dirty="0"/>
                  <a:t> separate inequalities, obtaining the following LP problem</a:t>
                </a:r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300" dirty="0"/>
              </a:p>
              <a:p>
                <a:pPr>
                  <a:lnSpc>
                    <a:spcPct val="110000"/>
                  </a:lnSpc>
                </a:pPr>
                <a:endParaRPr lang="en-GB" sz="1400" dirty="0"/>
              </a:p>
              <a:p>
                <a:pPr>
                  <a:lnSpc>
                    <a:spcPct val="110000"/>
                  </a:lnSpc>
                </a:pPr>
                <a:r>
                  <a:rPr lang="en-GB" sz="2000" dirty="0"/>
                  <a:t>This problem has an optimal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dirty="0"/>
                  <a:t> such that</a:t>
                </a:r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r>
                  <a:rPr lang="en-GB" sz="2000" dirty="0"/>
                  <a:t>Thus, Pareto surface of optimal values is just this point,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dirty="0"/>
                  <a:t>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GB" sz="2000" dirty="0"/>
              </a:p>
              <a:p>
                <a:pPr>
                  <a:lnSpc>
                    <a:spcPct val="110000"/>
                  </a:lnSpc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480"/>
                <a:ext cx="10515600" cy="4965646"/>
              </a:xfrm>
              <a:blipFill>
                <a:blip r:embed="rId3"/>
                <a:stretch>
                  <a:fillRect l="-522" t="-613" r="-928" b="-18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18D7-2433-4333-A38A-16DAD9676DF4}" type="slidenum">
              <a:rPr lang="es-ES" smtClean="0"/>
              <a:t>9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974882" y="2029439"/>
                <a:ext cx="4450449" cy="918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r>
                              <a:rPr lang="es-ES" sz="16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)≥</m:t>
                            </m:r>
                            <m:func>
                              <m:funcPr>
                                <m:ctrlPr>
                                  <a:rPr lang="es-E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limLow>
                                  <m:limLowPr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ES" sz="1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m:rPr>
                                        <m:brk m:alnAt="7"/>
                                      </m:rPr>
                                      <a:rPr lang="es-E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𝒜</m:t>
                                    </m:r>
                                  </m:lim>
                                </m:limLow>
                              </m:fName>
                              <m:e>
                                <m:d>
                                  <m:dPr>
                                    <m:ctrlPr>
                                      <a:rPr lang="es-E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b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p>
                                    </m:sSubSup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s-E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p>
                                          <m:sSupPr>
                                            <m:ctrlPr>
                                              <a:rPr lang="es-E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s-E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m:rPr>
                                            <m:brk m:alnAt="7"/>
                                          </m:rPr>
                                          <a:rPr lang="es-E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𝒮</m:t>
                                        </m:r>
                                      </m:sub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s-E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s-E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𝒫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E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E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ES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sub>
                                          <m:sup>
                                            <m:r>
                                              <a:rPr lang="es-ES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p>
                                        </m:sSubSup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d>
                                          <m:dPr>
                                            <m:ctrlPr>
                                              <a:rPr lang="es-E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s-E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E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E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m:rPr>
                                <m:nor/>
                              </m:rPr>
                              <a:rPr lang="es-ES" sz="160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882" y="2029439"/>
                <a:ext cx="4450449" cy="918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3866127" y="4175962"/>
                <a:ext cx="4876271" cy="953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𝑖𝑛𝑖𝑚𝑖𝑧𝑒</m:t>
                            </m:r>
                          </m:e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E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≥</m:t>
                                      </m:r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ℛ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𝒫</m:t>
                                          </m:r>
                                        </m:e>
                                        <m: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27" y="4175962"/>
                <a:ext cx="4876271" cy="9535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4997661" y="5686310"/>
                <a:ext cx="24048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661" y="5686310"/>
                <a:ext cx="2404889" cy="276999"/>
              </a:xfrm>
              <a:prstGeom prst="rect">
                <a:avLst/>
              </a:prstGeom>
              <a:blipFill>
                <a:blip r:embed="rId6"/>
                <a:stretch>
                  <a:fillRect l="-1015" r="-1777" b="-1111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5755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1248</Words>
  <Application>Microsoft Office PowerPoint</Application>
  <PresentationFormat>Panorámica</PresentationFormat>
  <Paragraphs>358</Paragraphs>
  <Slides>29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Tema de Office</vt:lpstr>
      <vt:lpstr>Content</vt:lpstr>
      <vt:lpstr>Content</vt:lpstr>
      <vt:lpstr>Bellman’s equations</vt:lpstr>
      <vt:lpstr>Bellman’s operator: definition</vt:lpstr>
      <vt:lpstr>Bellman’s operator: some basic properties</vt:lpstr>
      <vt:lpstr>Bellman’s operator: towards Bellman’s equations</vt:lpstr>
      <vt:lpstr>Content</vt:lpstr>
      <vt:lpstr>DP formulation as an LP (I)</vt:lpstr>
      <vt:lpstr>DP formulation as an LP (II)</vt:lpstr>
      <vt:lpstr>DP formulation as an LP (III)</vt:lpstr>
      <vt:lpstr>DP formulation as an LP (IV)</vt:lpstr>
      <vt:lpstr>Content</vt:lpstr>
      <vt:lpstr>Example: random walk problem (I)</vt:lpstr>
      <vt:lpstr>Example: random walk problem (II)</vt:lpstr>
      <vt:lpstr>Example: random walk problem (DP) (I)</vt:lpstr>
      <vt:lpstr>Example: random walk problem (DP) (II)</vt:lpstr>
      <vt:lpstr>Example: random walk problem (LP)</vt:lpstr>
      <vt:lpstr>Content</vt:lpstr>
      <vt:lpstr>Dual representation of the LP approach (I)</vt:lpstr>
      <vt:lpstr>Dual representation of the LP approach (II)</vt:lpstr>
      <vt:lpstr>Why using dual representation? (I)</vt:lpstr>
      <vt:lpstr>Why using dual representation? (II)</vt:lpstr>
      <vt:lpstr>Why using dual representation? (III)</vt:lpstr>
      <vt:lpstr>Content</vt:lpstr>
      <vt:lpstr>Example: random walk problem (I)</vt:lpstr>
      <vt:lpstr>Example: random walk problem (II)</vt:lpstr>
      <vt:lpstr>Example: random walk problem (III)</vt:lpstr>
      <vt:lpstr>Content</vt:lpstr>
      <vt:lpstr>Future lines (09/03/2017)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Garcia-ocaña Hernandez</dc:creator>
  <cp:lastModifiedBy>Daniel Garcia-ocaña Hernandez</cp:lastModifiedBy>
  <cp:revision>134</cp:revision>
  <dcterms:created xsi:type="dcterms:W3CDTF">2017-02-28T08:49:40Z</dcterms:created>
  <dcterms:modified xsi:type="dcterms:W3CDTF">2017-03-02T19:30:25Z</dcterms:modified>
</cp:coreProperties>
</file>